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59" r:id="rId5"/>
    <p:sldId id="261" r:id="rId6"/>
    <p:sldId id="262" r:id="rId7"/>
    <p:sldId id="265" r:id="rId8"/>
    <p:sldId id="266" r:id="rId9"/>
    <p:sldId id="263" r:id="rId10"/>
    <p:sldId id="271" r:id="rId11"/>
    <p:sldId id="264" r:id="rId12"/>
    <p:sldId id="268" r:id="rId13"/>
    <p:sldId id="270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59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94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897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64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254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37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73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86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7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5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321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746C7-2206-4200-A27A-B4C4253378AB}" type="datetimeFigureOut">
              <a:rPr lang="en-GB" smtClean="0"/>
              <a:t>2026-09-11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092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975" y="617538"/>
            <a:ext cx="9389019" cy="4211774"/>
          </a:xfrm>
        </p:spPr>
        <p:txBody>
          <a:bodyPr>
            <a:normAutofit fontScale="90000"/>
          </a:bodyPr>
          <a:lstStyle/>
          <a:p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endParaRPr lang="en-GB" sz="66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AutoShape 2" descr="Image result for Rainbows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Rainbows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Image result for Rainbows clip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Rainbow Clip Art - Rainbow Clipart , Transparent Cartoon 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5037">
            <a:off x="9053378" y="270001"/>
            <a:ext cx="2811230" cy="16531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775" y="769938"/>
            <a:ext cx="1150888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Letterjoin-Air No-Lead 16" panose="02000805000000020003" pitchFamily="50" charset="0"/>
              </a:rPr>
              <a:t>Rainbow class  </a:t>
            </a:r>
          </a:p>
          <a:p>
            <a:endParaRPr lang="en-GB" sz="4400" dirty="0">
              <a:latin typeface="Letterjoin-Air No-Lead 16" panose="02000805000000020003" pitchFamily="50" charset="0"/>
            </a:endParaRPr>
          </a:p>
          <a:p>
            <a:r>
              <a:rPr lang="en-GB" sz="4400" dirty="0" smtClean="0">
                <a:latin typeface="Letterjoin-Air No-Lead 16" panose="02000805000000020003" pitchFamily="50" charset="0"/>
              </a:rPr>
              <a:t>		Welcome meeting</a:t>
            </a:r>
          </a:p>
          <a:p>
            <a:endParaRPr lang="en-GB" sz="4400" dirty="0">
              <a:latin typeface="Letterjoin-Air No-Lead 16" panose="02000805000000020003" pitchFamily="50" charset="0"/>
            </a:endParaRPr>
          </a:p>
          <a:p>
            <a:endParaRPr lang="en-GB" sz="3600" b="1" dirty="0" smtClean="0">
              <a:latin typeface="Letterjoin-Air No-Lead 16" panose="02000805000000020003" pitchFamily="50" charset="0"/>
            </a:endParaRPr>
          </a:p>
          <a:p>
            <a:endParaRPr lang="en-GB" sz="3600" b="1" dirty="0" smtClean="0">
              <a:latin typeface="Letterjoin-Air No-Lead 16" panose="02000805000000020003" pitchFamily="50" charset="0"/>
            </a:endParaRPr>
          </a:p>
          <a:p>
            <a:r>
              <a:rPr lang="en-GB" sz="3600" b="1" dirty="0" smtClean="0">
                <a:latin typeface="Letterjoin-Air No-Lead 16" panose="02000805000000020003" pitchFamily="50" charset="0"/>
              </a:rPr>
              <a:t>Friday 11</a:t>
            </a:r>
            <a:r>
              <a:rPr lang="en-GB" sz="3600" b="1" baseline="30000" dirty="0" smtClean="0">
                <a:latin typeface="Letterjoin-Air No-Lead 16" panose="02000805000000020003" pitchFamily="50" charset="0"/>
              </a:rPr>
              <a:t>th</a:t>
            </a:r>
            <a:r>
              <a:rPr lang="en-GB" sz="3600" b="1" dirty="0" smtClean="0">
                <a:latin typeface="Letterjoin-Air No-Lead 16" panose="02000805000000020003" pitchFamily="50" charset="0"/>
              </a:rPr>
              <a:t>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73152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5175" y="1296037"/>
            <a:ext cx="9389019" cy="4211774"/>
          </a:xfrm>
        </p:spPr>
        <p:txBody>
          <a:bodyPr>
            <a:normAutofit fontScale="90000"/>
          </a:bodyPr>
          <a:lstStyle/>
          <a:p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endParaRPr lang="en-GB" sz="66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AutoShape 2" descr="Image result for Rainbows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Rainbows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Image result for Rainbows clip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Rainbow Clip Art - Rainbow Clipart , Transparent Cartoon 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5037">
            <a:off x="9350105" y="264770"/>
            <a:ext cx="2337172" cy="13743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775" y="2346103"/>
            <a:ext cx="115088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 smtClean="0">
                <a:latin typeface="Letterjoin-Air No-Lead 16" panose="02000805000000020003" pitchFamily="50" charset="0"/>
              </a:rPr>
              <a:t>Information about Early Years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b="1" dirty="0">
              <a:latin typeface="Letterjoin-Air No-Lead 16" panose="02000805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 smtClean="0">
                <a:latin typeface="Letterjoin-Air No-Lead 16" panose="02000805000000020003" pitchFamily="50" charset="0"/>
              </a:rPr>
              <a:t>Phonics and Early reading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b="1" dirty="0">
              <a:latin typeface="Letterjoin-Air No-Lead 16" panose="02000805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 smtClean="0">
                <a:latin typeface="Letterjoin-Air No-Lead 16" panose="02000805000000020003" pitchFamily="50" charset="0"/>
              </a:rPr>
              <a:t>General reminders for Rainbows </a:t>
            </a:r>
            <a:endParaRPr lang="en-GB" sz="3600" b="1" dirty="0" smtClean="0"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87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A big thank you!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331" y="1423851"/>
            <a:ext cx="10661469" cy="5223375"/>
          </a:xfrm>
        </p:spPr>
        <p:txBody>
          <a:bodyPr>
            <a:normAutofit fontScale="92500" lnSpcReduction="20000"/>
          </a:bodyPr>
          <a:lstStyle/>
          <a:p>
            <a:r>
              <a:rPr lang="en-GB" sz="3300" dirty="0" smtClean="0">
                <a:latin typeface="Letterjoin-Air No-Lead 16" panose="02000805000000020003" pitchFamily="50" charset="0"/>
              </a:rPr>
              <a:t>A great start to the term-children have all settled very well. Thank you for your patience at the beginning and end of the day. </a:t>
            </a:r>
          </a:p>
          <a:p>
            <a:pPr marL="0" indent="0">
              <a:buNone/>
            </a:pPr>
            <a:endParaRPr lang="en-GB" sz="3300" dirty="0" smtClean="0">
              <a:latin typeface="Letterjoin-Air No-Lead 16" panose="02000805000000020003" pitchFamily="50" charset="0"/>
            </a:endParaRPr>
          </a:p>
          <a:p>
            <a:r>
              <a:rPr lang="en-GB" sz="3300" dirty="0" smtClean="0">
                <a:latin typeface="Letterjoin-Air No-Lead 16" panose="02000805000000020003" pitchFamily="50" charset="0"/>
              </a:rPr>
              <a:t>Keep informed of learning on social media platforms and Tapestry</a:t>
            </a:r>
          </a:p>
          <a:p>
            <a:pPr marL="0" indent="0">
              <a:buNone/>
            </a:pPr>
            <a:r>
              <a:rPr lang="en-GB" sz="3300" dirty="0" smtClean="0">
                <a:latin typeface="Letterjoin-Air No-Lead 16" panose="02000805000000020003" pitchFamily="50" charset="0"/>
              </a:rPr>
              <a:t> </a:t>
            </a:r>
          </a:p>
          <a:p>
            <a:r>
              <a:rPr lang="en-GB" sz="3300" dirty="0" smtClean="0">
                <a:latin typeface="Letterjoin-Air No-Lead 16" panose="02000805000000020003" pitchFamily="50" charset="0"/>
              </a:rPr>
              <a:t>Parental involvement-3 share sessions during the year based on different areas of the EYFS curriculum (more details to follow nearer the time) </a:t>
            </a:r>
            <a:r>
              <a:rPr lang="en-GB" sz="3300" b="1" dirty="0" smtClean="0">
                <a:latin typeface="Letterjoin-Air No-Lead 16" panose="02000805000000020003" pitchFamily="50" charset="0"/>
              </a:rPr>
              <a:t>EAD, Maths and Literacy focus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33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Key Person scheme</a:t>
            </a:r>
            <a:b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829" y="1306286"/>
            <a:ext cx="10765971" cy="520282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Letterjoin-Air No-Lead 16" panose="02000805000000020003" pitchFamily="50" charset="0"/>
              </a:rPr>
              <a:t>Key </a:t>
            </a:r>
            <a:r>
              <a:rPr lang="en-GB" dirty="0" smtClean="0">
                <a:latin typeface="Letterjoin-Air No-Lead 16" panose="02000805000000020003" pitchFamily="50" charset="0"/>
              </a:rPr>
              <a:t>person scheme is requirement </a:t>
            </a:r>
            <a:r>
              <a:rPr lang="en-GB" dirty="0">
                <a:latin typeface="Letterjoin-Air No-Lead 16" panose="02000805000000020003" pitchFamily="50" charset="0"/>
              </a:rPr>
              <a:t>of </a:t>
            </a:r>
            <a:r>
              <a:rPr lang="en-GB" dirty="0" smtClean="0">
                <a:latin typeface="Letterjoin-Air No-Lead 16" panose="02000805000000020003" pitchFamily="50" charset="0"/>
              </a:rPr>
              <a:t>EYFS curriculum and allows us to meets the needs and interests of your child. </a:t>
            </a:r>
          </a:p>
          <a:p>
            <a:pPr mar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Your child is </a:t>
            </a:r>
            <a:r>
              <a:rPr lang="en-GB" dirty="0">
                <a:latin typeface="Letterjoin-Air No-Lead 16" panose="02000805000000020003" pitchFamily="50" charset="0"/>
              </a:rPr>
              <a:t>a</a:t>
            </a:r>
            <a:r>
              <a:rPr lang="en-GB" dirty="0" smtClean="0">
                <a:latin typeface="Letterjoin-Air No-Lead 16" panose="02000805000000020003" pitchFamily="50" charset="0"/>
              </a:rPr>
              <a:t>llocated </a:t>
            </a:r>
            <a:r>
              <a:rPr lang="en-GB" dirty="0">
                <a:latin typeface="Letterjoin-Air No-Lead 16" panose="02000805000000020003" pitchFamily="50" charset="0"/>
              </a:rPr>
              <a:t>to </a:t>
            </a:r>
            <a:r>
              <a:rPr lang="en-GB" dirty="0" smtClean="0">
                <a:latin typeface="Letterjoin-Air No-Lead 16" panose="02000805000000020003" pitchFamily="50" charset="0"/>
              </a:rPr>
              <a:t>BA</a:t>
            </a:r>
            <a:r>
              <a:rPr lang="en-GB" dirty="0">
                <a:latin typeface="Letterjoin-Air No-Lead 16" panose="02000805000000020003" pitchFamily="50" charset="0"/>
              </a:rPr>
              <a:t> </a:t>
            </a:r>
            <a:r>
              <a:rPr lang="en-GB" dirty="0" smtClean="0">
                <a:latin typeface="Letterjoin-Air No-Lead 16" panose="02000805000000020003" pitchFamily="50" charset="0"/>
              </a:rPr>
              <a:t>and JI- list up in classroom.</a:t>
            </a:r>
          </a:p>
          <a:p>
            <a:pPr marL="0" lv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r>
              <a:rPr lang="en-GB" dirty="0" smtClean="0">
                <a:latin typeface="Letterjoin-Air No-Lead 16" panose="02000805000000020003" pitchFamily="50" charset="0"/>
              </a:rPr>
              <a:t>This is to assist </a:t>
            </a:r>
            <a:r>
              <a:rPr lang="en-GB" dirty="0">
                <a:latin typeface="Letterjoin-Air No-Lead 16" panose="02000805000000020003" pitchFamily="50" charset="0"/>
              </a:rPr>
              <a:t>in creating </a:t>
            </a:r>
            <a:r>
              <a:rPr lang="en-GB" dirty="0" smtClean="0">
                <a:latin typeface="Letterjoin-Air No-Lead 16" panose="02000805000000020003" pitchFamily="50" charset="0"/>
              </a:rPr>
              <a:t>a caring</a:t>
            </a:r>
            <a:r>
              <a:rPr lang="en-GB" dirty="0">
                <a:latin typeface="Letterjoin-Air No-Lead 16" panose="02000805000000020003" pitchFamily="50" charset="0"/>
              </a:rPr>
              <a:t>, safe </a:t>
            </a:r>
            <a:r>
              <a:rPr lang="en-GB" dirty="0" smtClean="0">
                <a:latin typeface="Letterjoin-Air No-Lead 16" panose="02000805000000020003" pitchFamily="50" charset="0"/>
              </a:rPr>
              <a:t>and </a:t>
            </a:r>
            <a:r>
              <a:rPr lang="en-GB" dirty="0">
                <a:latin typeface="Letterjoin-Air No-Lead 16" panose="02000805000000020003" pitchFamily="50" charset="0"/>
              </a:rPr>
              <a:t>secure </a:t>
            </a:r>
            <a:r>
              <a:rPr lang="en-GB" dirty="0" smtClean="0">
                <a:latin typeface="Letterjoin-Air No-Lead 16" panose="02000805000000020003" pitchFamily="50" charset="0"/>
              </a:rPr>
              <a:t>environment for your child.</a:t>
            </a:r>
          </a:p>
          <a:p>
            <a:pPr mar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>
                <a:latin typeface="Letterjoin-Air No-Lead 16" panose="02000805000000020003" pitchFamily="50" charset="0"/>
              </a:rPr>
              <a:t>BA </a:t>
            </a:r>
            <a:r>
              <a:rPr lang="en-GB" dirty="0" smtClean="0">
                <a:latin typeface="Letterjoin-Air No-Lead 16" panose="02000805000000020003" pitchFamily="50" charset="0"/>
              </a:rPr>
              <a:t>overview </a:t>
            </a:r>
            <a:r>
              <a:rPr lang="en-GB" dirty="0">
                <a:latin typeface="Letterjoin-Air No-Lead 16" panose="02000805000000020003" pitchFamily="50" charset="0"/>
              </a:rPr>
              <a:t>of </a:t>
            </a:r>
            <a:r>
              <a:rPr lang="en-GB" b="1" dirty="0">
                <a:latin typeface="Letterjoin-Air No-Lead 16" panose="02000805000000020003" pitchFamily="50" charset="0"/>
              </a:rPr>
              <a:t>all </a:t>
            </a:r>
            <a:r>
              <a:rPr lang="en-GB" dirty="0" smtClean="0">
                <a:latin typeface="Letterjoin-Air No-Lead 16" panose="02000805000000020003" pitchFamily="50" charset="0"/>
              </a:rPr>
              <a:t>of the children in Rainbows</a:t>
            </a:r>
          </a:p>
          <a:p>
            <a:pPr lvl="0"/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Please feel free to speak </a:t>
            </a:r>
            <a:r>
              <a:rPr lang="en-GB" dirty="0">
                <a:latin typeface="Letterjoin-Air No-Lead 16" panose="02000805000000020003" pitchFamily="50" charset="0"/>
              </a:rPr>
              <a:t>to </a:t>
            </a:r>
            <a:r>
              <a:rPr lang="en-GB" b="1" dirty="0">
                <a:latin typeface="Letterjoin-Air No-Lead 16" panose="02000805000000020003" pitchFamily="50" charset="0"/>
              </a:rPr>
              <a:t>ANY</a:t>
            </a:r>
            <a:r>
              <a:rPr lang="en-GB" dirty="0">
                <a:latin typeface="Letterjoin-Air No-Lead 16" panose="02000805000000020003" pitchFamily="50" charset="0"/>
              </a:rPr>
              <a:t> member of </a:t>
            </a:r>
            <a:r>
              <a:rPr lang="en-GB" dirty="0" smtClean="0">
                <a:latin typeface="Letterjoin-Air No-Lead 16" panose="02000805000000020003" pitchFamily="50" charset="0"/>
              </a:rPr>
              <a:t>staff</a:t>
            </a:r>
            <a:r>
              <a:rPr lang="en-GB" dirty="0">
                <a:latin typeface="Letterjoin-Air No-Lead 16" panose="02000805000000020003" pitchFamily="50" charset="0"/>
              </a:rPr>
              <a:t> </a:t>
            </a:r>
            <a:r>
              <a:rPr lang="en-GB" dirty="0" smtClean="0">
                <a:latin typeface="Letterjoin-Air No-Lead 16" panose="02000805000000020003" pitchFamily="50" charset="0"/>
              </a:rPr>
              <a:t>if you have any questions or issues.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7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7364"/>
            <a:ext cx="10515600" cy="1325563"/>
          </a:xfrm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Tapestry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2927"/>
            <a:ext cx="10515600" cy="507156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>
                <a:latin typeface="Letterjoin-Air No-Lead 16" panose="02000805000000020003" pitchFamily="50" charset="0"/>
              </a:rPr>
              <a:t>L</a:t>
            </a:r>
            <a:r>
              <a:rPr lang="en-GB" dirty="0" smtClean="0">
                <a:latin typeface="Letterjoin-Air No-Lead 16" panose="02000805000000020003" pitchFamily="50" charset="0"/>
              </a:rPr>
              <a:t>inked </a:t>
            </a:r>
            <a:r>
              <a:rPr lang="en-GB" dirty="0">
                <a:latin typeface="Letterjoin-Air No-Lead 16" panose="02000805000000020003" pitchFamily="50" charset="0"/>
              </a:rPr>
              <a:t>to our tracking system, allowing you </a:t>
            </a:r>
            <a:r>
              <a:rPr lang="en-GB" dirty="0" smtClean="0">
                <a:latin typeface="Letterjoin-Air No-Lead 16" panose="02000805000000020003" pitchFamily="50" charset="0"/>
              </a:rPr>
              <a:t>to see observations </a:t>
            </a:r>
            <a:r>
              <a:rPr lang="en-GB" dirty="0">
                <a:latin typeface="Letterjoin-Air No-Lead 16" panose="02000805000000020003" pitchFamily="50" charset="0"/>
              </a:rPr>
              <a:t>via online log in. 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pPr marL="0" lv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>
                <a:latin typeface="Letterjoin-Air No-Lead 16" panose="02000805000000020003" pitchFamily="50" charset="0"/>
              </a:rPr>
              <a:t>Notified via email when a new observation </a:t>
            </a:r>
            <a:r>
              <a:rPr lang="en-GB" dirty="0" smtClean="0">
                <a:latin typeface="Letterjoin-Air No-Lead 16" panose="02000805000000020003" pitchFamily="50" charset="0"/>
              </a:rPr>
              <a:t>added. </a:t>
            </a:r>
          </a:p>
          <a:p>
            <a:pPr lvl="0"/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Parent upload observations/videos too-we share these with the class!</a:t>
            </a:r>
            <a:endParaRPr lang="en-GB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Please sign and return Tapestry letter with email address/details as soon as possible!</a:t>
            </a: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89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EYFS Curriculum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Letterjoin-Air No-Lead 16" panose="02000805000000020003" pitchFamily="50" charset="0"/>
              </a:rPr>
              <a:t>The core aims of the EYFS curriculum is to provide the children with the best possible start and to support them to reach their full potential. 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endParaRPr lang="en-GB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Letterjoin-Air No-Lead 16" panose="02000805000000020003" pitchFamily="50" charset="0"/>
              </a:rPr>
              <a:t>As </a:t>
            </a:r>
            <a:r>
              <a:rPr lang="en-GB" dirty="0">
                <a:latin typeface="Letterjoin-Air No-Lead 16" panose="02000805000000020003" pitchFamily="50" charset="0"/>
              </a:rPr>
              <a:t>children grow and progress the prime areas will support them to develop skills in the four specific areas</a:t>
            </a:r>
            <a:r>
              <a:rPr lang="en-GB" dirty="0" smtClean="0">
                <a:latin typeface="Letterjoin-Air No-Lead 16" panose="02000805000000020003" pitchFamily="50" charset="0"/>
              </a:rPr>
              <a:t>. 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81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5176" y="705997"/>
            <a:ext cx="10515600" cy="4351338"/>
          </a:xfrm>
        </p:spPr>
        <p:txBody>
          <a:bodyPr/>
          <a:lstStyle/>
          <a:p>
            <a:pPr fontAlgn="t"/>
            <a:r>
              <a:rPr lang="en-GB" sz="2000" b="1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3 prime areas</a:t>
            </a:r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, which are essential for children's healthy development and future learning: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Communication and Language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Physical development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Personal, Social and Emotional development</a:t>
            </a:r>
          </a:p>
          <a:p>
            <a:pPr marL="0" indent="0">
              <a:buNone/>
            </a:pP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4" y="2690949"/>
            <a:ext cx="2891246" cy="21684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555" y="3931921"/>
            <a:ext cx="3257006" cy="24427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797" y="2745210"/>
            <a:ext cx="3146286" cy="235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63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268" y="606841"/>
            <a:ext cx="10515600" cy="4351338"/>
          </a:xfrm>
        </p:spPr>
        <p:txBody>
          <a:bodyPr/>
          <a:lstStyle/>
          <a:p>
            <a:pPr fontAlgn="t"/>
            <a:r>
              <a:rPr lang="en-GB" sz="2000" b="1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4 specific areas</a:t>
            </a:r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, to strengthen, build upon and apply learning: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Literacy</a:t>
            </a:r>
          </a:p>
          <a:p>
            <a:pPr fontAlgn="t"/>
            <a:r>
              <a:rPr lang="en-GB" sz="2000" dirty="0" smtClean="0">
                <a:solidFill>
                  <a:srgbClr val="000000"/>
                </a:solidFill>
                <a:latin typeface="Letterjoin-Air No-Lead 16" panose="02000805000000020003" pitchFamily="50" charset="0"/>
              </a:rPr>
              <a:t>Mathematics</a:t>
            </a:r>
            <a:endParaRPr lang="en-GB" sz="2000" dirty="0">
              <a:solidFill>
                <a:srgbClr val="000000"/>
              </a:solidFill>
              <a:latin typeface="Letterjoin-Air No-Lead 16" panose="02000805000000020003" pitchFamily="50" charset="0"/>
            </a:endParaRP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Understanding the World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Expressive arts and design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4247" y="3162134"/>
            <a:ext cx="3036993" cy="22777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55323" y="3233179"/>
            <a:ext cx="3605349" cy="2704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75317" y="3171013"/>
            <a:ext cx="3026846" cy="227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1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Phonics and Early Reading  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8538"/>
            <a:ext cx="10515600" cy="530352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Little </a:t>
            </a:r>
            <a:r>
              <a:rPr lang="en-GB" dirty="0" err="1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Wandle</a:t>
            </a: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Letterjoin-Air No-Lead 16" panose="02000805000000020003" pitchFamily="50" charset="0"/>
              </a:rPr>
              <a:t>The </a:t>
            </a:r>
            <a:r>
              <a:rPr lang="en-GB" dirty="0">
                <a:latin typeface="Letterjoin-Air No-Lead 16" panose="02000805000000020003" pitchFamily="50" charset="0"/>
              </a:rPr>
              <a:t>programme is designed to teach children to read fluently from </a:t>
            </a:r>
            <a:r>
              <a:rPr lang="en-GB" dirty="0" smtClean="0">
                <a:latin typeface="Letterjoin-Air No-Lead 16" panose="02000805000000020003" pitchFamily="50" charset="0"/>
              </a:rPr>
              <a:t>Reception to </a:t>
            </a:r>
            <a:r>
              <a:rPr lang="en-GB" dirty="0">
                <a:latin typeface="Letterjoin-Air No-Lead 16" panose="02000805000000020003" pitchFamily="50" charset="0"/>
              </a:rPr>
              <a:t>Year 2, using the </a:t>
            </a:r>
            <a:r>
              <a:rPr lang="en-GB" dirty="0" smtClean="0">
                <a:latin typeface="Letterjoin-Air No-Lead 16" panose="02000805000000020003" pitchFamily="50" charset="0"/>
              </a:rPr>
              <a:t>skills </a:t>
            </a:r>
            <a:r>
              <a:rPr lang="en-GB" dirty="0">
                <a:latin typeface="Letterjoin-Air No-Lead 16" panose="02000805000000020003" pitchFamily="50" charset="0"/>
              </a:rPr>
              <a:t>of decoding and blending to read </a:t>
            </a:r>
            <a:r>
              <a:rPr lang="en-GB" dirty="0" smtClean="0">
                <a:latin typeface="Letterjoin-Air No-Lead 16" panose="02000805000000020003" pitchFamily="50" charset="0"/>
              </a:rPr>
              <a:t>and read for pleasure also.</a:t>
            </a:r>
          </a:p>
          <a:p>
            <a:pPr marL="0" indent="0">
              <a:buNone/>
            </a:pPr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dirty="0">
                <a:latin typeface="Letterjoin-Air No-Lead 16" panose="02000805000000020003" pitchFamily="50" charset="0"/>
              </a:rPr>
              <a:t>W</a:t>
            </a:r>
            <a:r>
              <a:rPr lang="en-GB" dirty="0" smtClean="0">
                <a:latin typeface="Letterjoin-Air No-Lead 16" panose="02000805000000020003" pitchFamily="50" charset="0"/>
              </a:rPr>
              <a:t>hole </a:t>
            </a:r>
            <a:r>
              <a:rPr lang="en-GB" dirty="0">
                <a:latin typeface="Letterjoin-Air No-Lead 16" panose="02000805000000020003" pitchFamily="50" charset="0"/>
              </a:rPr>
              <a:t>class teaching </a:t>
            </a:r>
            <a:r>
              <a:rPr lang="en-GB" dirty="0" smtClean="0">
                <a:latin typeface="Letterjoin-Air No-Lead 16" panose="02000805000000020003" pitchFamily="50" charset="0"/>
              </a:rPr>
              <a:t>approach-currently whiteboards which will build up to handwriting/spelling books.</a:t>
            </a:r>
          </a:p>
          <a:p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dirty="0" smtClean="0">
                <a:latin typeface="Letterjoin-Air No-Lead 16" panose="02000805000000020003" pitchFamily="50" charset="0"/>
              </a:rPr>
              <a:t>In </a:t>
            </a:r>
            <a:r>
              <a:rPr lang="en-GB" dirty="0">
                <a:latin typeface="Letterjoin-Air No-Lead 16" panose="02000805000000020003" pitchFamily="50" charset="0"/>
              </a:rPr>
              <a:t>Rainbows</a:t>
            </a:r>
            <a:r>
              <a:rPr lang="en-GB" dirty="0" smtClean="0">
                <a:latin typeface="Letterjoin-Air No-Lead 16" panose="02000805000000020003" pitchFamily="50" charset="0"/>
              </a:rPr>
              <a:t>, </a:t>
            </a:r>
            <a:r>
              <a:rPr lang="en-GB" dirty="0">
                <a:latin typeface="Letterjoin-Air No-Lead 16" panose="02000805000000020003" pitchFamily="50" charset="0"/>
              </a:rPr>
              <a:t>lessons initially start with being 10 minutes long and quickly build up to longer sessions. 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dirty="0" smtClean="0">
                <a:latin typeface="Letterjoin-Air No-Lead 16" panose="02000805000000020003" pitchFamily="50" charset="0"/>
              </a:rPr>
              <a:t>Each </a:t>
            </a:r>
            <a:r>
              <a:rPr lang="en-GB" dirty="0">
                <a:latin typeface="Letterjoin-Air No-Lead 16" panose="02000805000000020003" pitchFamily="50" charset="0"/>
              </a:rPr>
              <a:t>lesson follows the same routine to avoid cognitive overload with a review session on Fridays</a:t>
            </a:r>
            <a:r>
              <a:rPr lang="en-GB" dirty="0" smtClean="0">
                <a:latin typeface="Letterjoin-Air No-Lead 16" panose="02000805000000020003" pitchFamily="50" charset="0"/>
              </a:rPr>
              <a:t>.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Every Monday-receive overview of Little </a:t>
            </a:r>
            <a:r>
              <a:rPr lang="en-GB" dirty="0" err="1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Wandle</a:t>
            </a: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 programme and pronunciation guide including home learning worksheet</a:t>
            </a: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8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Phonics and Early Reading  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8538"/>
            <a:ext cx="10515600" cy="5303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From next week, children will each have a wordless book to promote communication skills.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Please read as much as possible and record in the purple diary.</a:t>
            </a: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470" y="3700548"/>
            <a:ext cx="3086644" cy="296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Reading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5" y="1436914"/>
            <a:ext cx="10831286" cy="51990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u="sng" dirty="0">
                <a:latin typeface="Letterjoin-Air No-Lead 16" panose="02000805000000020003" pitchFamily="50" charset="0"/>
              </a:rPr>
              <a:t>Reading </a:t>
            </a:r>
            <a:r>
              <a:rPr lang="en-GB" sz="2400" u="sng" dirty="0" smtClean="0">
                <a:latin typeface="Letterjoin-Air No-Lead 16" panose="02000805000000020003" pitchFamily="50" charset="0"/>
              </a:rPr>
              <a:t>lessons</a:t>
            </a:r>
            <a:endParaRPr lang="en-GB" sz="2400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sz="2400" b="1" dirty="0" smtClean="0">
                <a:latin typeface="Letterjoin-Air No-Lead 16" panose="02000805000000020003" pitchFamily="50" charset="0"/>
              </a:rPr>
              <a:t>Two times a week (Thursday and Friday) </a:t>
            </a:r>
            <a:endParaRPr lang="en-GB" sz="2400" b="1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Letterjoin-Air No-Lead 16" panose="02000805000000020003" pitchFamily="50" charset="0"/>
              </a:rPr>
              <a:t>Each </a:t>
            </a:r>
            <a:r>
              <a:rPr lang="en-GB" sz="2400" dirty="0">
                <a:latin typeface="Letterjoin-Air No-Lead 16" panose="02000805000000020003" pitchFamily="50" charset="0"/>
              </a:rPr>
              <a:t>lesson focuses on a different reading </a:t>
            </a:r>
            <a:r>
              <a:rPr lang="en-GB" sz="2400" dirty="0" smtClean="0">
                <a:latin typeface="Letterjoin-Air No-Lead 16" panose="02000805000000020003" pitchFamily="50" charset="0"/>
              </a:rPr>
              <a:t>skill: </a:t>
            </a:r>
          </a:p>
          <a:p>
            <a:pPr marL="0" indent="0">
              <a:buNone/>
            </a:pPr>
            <a:endParaRPr lang="en-GB" sz="2400" b="1" i="1" dirty="0">
              <a:latin typeface="Letterjoin-Air No-Lead 16" panose="02000805000000020003" pitchFamily="50" charset="0"/>
            </a:endParaRPr>
          </a:p>
          <a:p>
            <a:r>
              <a:rPr lang="en-GB" sz="2400" b="1" i="1" dirty="0" smtClean="0">
                <a:latin typeface="Letterjoin-Air No-Lead 16" panose="02000805000000020003" pitchFamily="50" charset="0"/>
              </a:rPr>
              <a:t>Decoding</a:t>
            </a:r>
            <a:r>
              <a:rPr lang="en-GB" sz="2400" dirty="0" smtClean="0">
                <a:latin typeface="Letterjoin-Air No-Lead 16" panose="02000805000000020003" pitchFamily="50" charset="0"/>
              </a:rPr>
              <a:t>-translating </a:t>
            </a:r>
            <a:r>
              <a:rPr lang="en-GB" sz="2400" dirty="0">
                <a:latin typeface="Letterjoin-Air No-Lead 16" panose="02000805000000020003" pitchFamily="50" charset="0"/>
              </a:rPr>
              <a:t>print into speech by rapidly matching a letter or combination of letters (graphemes) to their sounds (phonemes)</a:t>
            </a:r>
            <a:endParaRPr lang="en-GB" sz="2400" dirty="0" smtClean="0">
              <a:latin typeface="Letterjoin-Air No-Lead 16" panose="02000805000000020003" pitchFamily="50" charset="0"/>
            </a:endParaRPr>
          </a:p>
          <a:p>
            <a:r>
              <a:rPr lang="en-GB" sz="2400" b="1" dirty="0" smtClean="0">
                <a:latin typeface="Letterjoin-Air No-Lead 16" panose="02000805000000020003" pitchFamily="50" charset="0"/>
              </a:rPr>
              <a:t>Prosody</a:t>
            </a:r>
            <a:r>
              <a:rPr lang="en-GB" sz="2400" dirty="0" smtClean="0">
                <a:latin typeface="Letterjoin-Air No-Lead 16" panose="02000805000000020003" pitchFamily="50" charset="0"/>
              </a:rPr>
              <a:t> </a:t>
            </a:r>
            <a:r>
              <a:rPr lang="en-GB" sz="2400" dirty="0">
                <a:latin typeface="Letterjoin-Air No-Lead 16" panose="02000805000000020003" pitchFamily="50" charset="0"/>
              </a:rPr>
              <a:t>– reading with expression and understanding </a:t>
            </a:r>
          </a:p>
          <a:p>
            <a:r>
              <a:rPr lang="en-GB" sz="2400" b="1" dirty="0">
                <a:latin typeface="Letterjoin-Air No-Lead 16" panose="02000805000000020003" pitchFamily="50" charset="0"/>
              </a:rPr>
              <a:t>C</a:t>
            </a:r>
            <a:r>
              <a:rPr lang="en-GB" sz="2400" b="1" dirty="0" smtClean="0">
                <a:latin typeface="Letterjoin-Air No-Lead 16" panose="02000805000000020003" pitchFamily="50" charset="0"/>
              </a:rPr>
              <a:t>omprehension</a:t>
            </a:r>
            <a:r>
              <a:rPr lang="en-GB" sz="2400" dirty="0" smtClean="0">
                <a:latin typeface="Letterjoin-Air No-Lead 16" panose="02000805000000020003" pitchFamily="50" charset="0"/>
              </a:rPr>
              <a:t> </a:t>
            </a:r>
            <a:r>
              <a:rPr lang="en-GB" sz="2400" dirty="0">
                <a:latin typeface="Letterjoin-Air No-Lead 16" panose="02000805000000020003" pitchFamily="50" charset="0"/>
              </a:rPr>
              <a:t>– teaching the children to understand what has been </a:t>
            </a:r>
            <a:r>
              <a:rPr lang="en-GB" sz="2400" dirty="0" smtClean="0">
                <a:latin typeface="Letterjoin-Air No-Lead 16" panose="02000805000000020003" pitchFamily="50" charset="0"/>
              </a:rPr>
              <a:t>read</a:t>
            </a:r>
          </a:p>
          <a:p>
            <a:pPr marL="0" indent="0">
              <a:buNone/>
            </a:pPr>
            <a:endParaRPr lang="en-GB" sz="2400" dirty="0" smtClean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Letterjoin-Air No-Lead 16" panose="02000805000000020003" pitchFamily="50" charset="0"/>
                <a:hlinkClick r:id="rId2"/>
              </a:rPr>
              <a:t>https</a:t>
            </a:r>
            <a:r>
              <a:rPr lang="en-GB" sz="2400" dirty="0">
                <a:latin typeface="Letterjoin-Air No-Lead 16" panose="02000805000000020003" pitchFamily="50" charset="0"/>
                <a:hlinkClick r:id="rId2"/>
              </a:rPr>
              <a:t>://www.littlewandlelettersandsounds.org.uk/resources/for-parents</a:t>
            </a:r>
            <a:r>
              <a:rPr lang="en-GB" sz="2400" dirty="0" smtClean="0">
                <a:latin typeface="Letterjoin-Air No-Lead 16" panose="02000805000000020003" pitchFamily="50" charset="0"/>
                <a:hlinkClick r:id="rId2"/>
              </a:rPr>
              <a:t>/</a:t>
            </a:r>
            <a:endParaRPr lang="en-GB" sz="2400" dirty="0" smtClean="0">
              <a:latin typeface="Letterjoin-Air No-Lead 16" panose="02000805000000020003" pitchFamily="50" charset="0"/>
            </a:endParaRPr>
          </a:p>
          <a:p>
            <a:endParaRPr lang="en-GB" dirty="0">
              <a:latin typeface="SassoonCRInfant" panose="02010503020300020003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23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etterjoin-Air No-Lead 16" panose="02000805000000020003" pitchFamily="50" charset="0"/>
              </a:rPr>
              <a:t>Reminders: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89680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u="sng" dirty="0" smtClean="0">
                <a:latin typeface="Letterjoin-Air No-Lead 16" panose="02000805000000020003" pitchFamily="50" charset="0"/>
              </a:rPr>
              <a:t>Water bottles daily-</a:t>
            </a:r>
            <a:r>
              <a:rPr lang="en-GB" dirty="0" smtClean="0">
                <a:latin typeface="Letterjoin-Air No-Lead 16" panose="02000805000000020003" pitchFamily="50" charset="0"/>
              </a:rPr>
              <a:t>we provide fruit but welcome to bring own!</a:t>
            </a:r>
            <a:endParaRPr lang="en-GB" u="sng" dirty="0" smtClean="0">
              <a:latin typeface="Letterjoin-Air No-Lead 16" panose="02000805000000020003" pitchFamily="50" charset="0"/>
            </a:endParaRPr>
          </a:p>
          <a:p>
            <a:pPr lvl="0"/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u="sng" dirty="0" err="1">
                <a:latin typeface="Letterjoin-Air No-Lead 16" panose="02000805000000020003" pitchFamily="50" charset="0"/>
              </a:rPr>
              <a:t>Bookbags</a:t>
            </a:r>
            <a:r>
              <a:rPr lang="en-GB" u="sng" dirty="0">
                <a:latin typeface="Letterjoin-Air No-Lead 16" panose="02000805000000020003" pitchFamily="50" charset="0"/>
              </a:rPr>
              <a:t> daily</a:t>
            </a:r>
            <a:r>
              <a:rPr lang="en-GB" dirty="0">
                <a:latin typeface="Letterjoin-Air No-Lead 16" panose="02000805000000020003" pitchFamily="50" charset="0"/>
              </a:rPr>
              <a:t>- for </a:t>
            </a:r>
            <a:r>
              <a:rPr lang="en-GB" dirty="0" smtClean="0">
                <a:latin typeface="Letterjoin-Air No-Lead 16" panose="02000805000000020003" pitchFamily="50" charset="0"/>
              </a:rPr>
              <a:t>library </a:t>
            </a:r>
            <a:r>
              <a:rPr lang="en-GB" dirty="0">
                <a:latin typeface="Letterjoin-Air No-Lead 16" panose="02000805000000020003" pitchFamily="50" charset="0"/>
              </a:rPr>
              <a:t>book, letters, </a:t>
            </a:r>
            <a:r>
              <a:rPr lang="en-GB" dirty="0" smtClean="0">
                <a:latin typeface="Letterjoin-Air No-Lead 16" panose="02000805000000020003" pitchFamily="50" charset="0"/>
              </a:rPr>
              <a:t>phonics homework.</a:t>
            </a:r>
            <a:endParaRPr lang="en-GB" dirty="0" smtClean="0"/>
          </a:p>
          <a:p>
            <a:pPr lvl="0"/>
            <a:endParaRPr lang="en-GB" dirty="0"/>
          </a:p>
          <a:p>
            <a:pPr lvl="0"/>
            <a:r>
              <a:rPr lang="en-GB" u="sng" dirty="0" smtClean="0">
                <a:latin typeface="Letterjoin-Air No-Lead 16" panose="02000805000000020003" pitchFamily="50" charset="0"/>
              </a:rPr>
              <a:t>Spare clothes-</a:t>
            </a:r>
            <a:r>
              <a:rPr lang="en-GB" dirty="0" smtClean="0">
                <a:latin typeface="Letterjoin-Air No-Lead 16" panose="02000805000000020003" pitchFamily="50" charset="0"/>
              </a:rPr>
              <a:t>continue to encourage independence-dressing</a:t>
            </a:r>
            <a:r>
              <a:rPr lang="en-GB" dirty="0" smtClean="0">
                <a:latin typeface="Letterjoin-Air No-Lead 16" panose="02000805000000020003" pitchFamily="50" charset="0"/>
              </a:rPr>
              <a:t>. </a:t>
            </a:r>
            <a:r>
              <a:rPr lang="en-GB" b="1" dirty="0" smtClean="0">
                <a:latin typeface="Letterjoin-Air No-Lead 16" panose="02000805000000020003" pitchFamily="50" charset="0"/>
              </a:rPr>
              <a:t>Named items!</a:t>
            </a:r>
            <a:endParaRPr lang="en-GB" b="1" dirty="0" smtClean="0">
              <a:latin typeface="Letterjoin-Air No-Lead 16" panose="02000805000000020003" pitchFamily="50" charset="0"/>
            </a:endParaRPr>
          </a:p>
          <a:p>
            <a:pPr marL="0" lvl="0" indent="0">
              <a:buNone/>
            </a:pPr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u="sng" dirty="0" smtClean="0">
                <a:latin typeface="Letterjoin-Air No-Lead 16" panose="02000805000000020003" pitchFamily="50" charset="0"/>
              </a:rPr>
              <a:t>Communication diary (purple)-</a:t>
            </a:r>
            <a:r>
              <a:rPr lang="en-GB" dirty="0">
                <a:latin typeface="Letterjoin-Air No-Lead 16" panose="02000805000000020003" pitchFamily="50" charset="0"/>
              </a:rPr>
              <a:t>please use to communicate to staff and record when your child has read to you</a:t>
            </a:r>
            <a:r>
              <a:rPr lang="en-GB" dirty="0" smtClean="0">
                <a:latin typeface="Letterjoin-Air No-Lead 16" panose="02000805000000020003" pitchFamily="50" charset="0"/>
              </a:rPr>
              <a:t>.</a:t>
            </a:r>
          </a:p>
          <a:p>
            <a:pPr lvl="0"/>
            <a:endParaRPr lang="en-GB" dirty="0" smtClean="0">
              <a:latin typeface="Letterjoin-Air No-Lead 16" panose="02000805000000020003" pitchFamily="50" charset="0"/>
            </a:endParaRPr>
          </a:p>
          <a:p>
            <a:pPr lvl="0"/>
            <a:r>
              <a:rPr lang="en-GB" u="sng" dirty="0" smtClean="0">
                <a:latin typeface="Letterjoin-Air No-Lead 16" panose="02000805000000020003" pitchFamily="50" charset="0"/>
              </a:rPr>
              <a:t>PE-</a:t>
            </a:r>
            <a:r>
              <a:rPr lang="en-GB" dirty="0" smtClean="0">
                <a:latin typeface="Letterjoin-Air No-Lead 16" panose="02000805000000020003" pitchFamily="50" charset="0"/>
              </a:rPr>
              <a:t> </a:t>
            </a:r>
            <a:r>
              <a:rPr lang="en-GB" b="1" dirty="0" smtClean="0">
                <a:latin typeface="Letterjoin-Air No-Lead 16" panose="02000805000000020003" pitchFamily="50" charset="0"/>
              </a:rPr>
              <a:t>Thursday</a:t>
            </a:r>
            <a:r>
              <a:rPr lang="en-GB" dirty="0" smtClean="0">
                <a:latin typeface="Letterjoin-Air No-Lead 16" panose="02000805000000020003" pitchFamily="50" charset="0"/>
              </a:rPr>
              <a:t> afternoon-wear PE kit all day.</a:t>
            </a:r>
            <a:endParaRPr lang="en-GB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45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etterjoin-Air No-Lead 16" panose="02000805000000020003" pitchFamily="50" charset="0"/>
              </a:rPr>
              <a:t>Support at home: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896803"/>
          </a:xfrm>
        </p:spPr>
        <p:txBody>
          <a:bodyPr>
            <a:normAutofit/>
          </a:bodyPr>
          <a:lstStyle/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Pencil grip/ cutting skills</a:t>
            </a:r>
          </a:p>
          <a:p>
            <a:pPr lvl="0"/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Name writing and forming letters-NAME CARD </a:t>
            </a:r>
            <a:endParaRPr lang="en-GB" dirty="0" smtClean="0"/>
          </a:p>
          <a:p>
            <a:pPr lvl="0"/>
            <a:endParaRPr lang="en-GB" dirty="0"/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Number recognition to 10-practical and fun</a:t>
            </a:r>
          </a:p>
          <a:p>
            <a:pPr marL="0" lvl="0" indent="0">
              <a:buNone/>
            </a:pPr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dirty="0" smtClean="0">
                <a:latin typeface="Letterjoin-Air No-Lead 16" panose="02000805000000020003" pitchFamily="50" charset="0"/>
              </a:rPr>
              <a:t>Increasing independence-coats and jumpers</a:t>
            </a:r>
          </a:p>
          <a:p>
            <a:pPr lvl="0"/>
            <a:endParaRPr lang="en-GB" dirty="0" smtClean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62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024" y="454496"/>
            <a:ext cx="12633545" cy="17911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Letterjoin-Air No-Lead 16" panose="02000805000000020003" pitchFamily="50" charset="0"/>
              </a:rPr>
              <a:t>Thank you for your time! </a:t>
            </a:r>
            <a:br>
              <a:rPr lang="en-GB" dirty="0" smtClean="0">
                <a:latin typeface="Letterjoin-Air No-Lead 16" panose="02000805000000020003" pitchFamily="50" charset="0"/>
              </a:rPr>
            </a:br>
            <a:r>
              <a:rPr lang="en-GB" dirty="0" smtClean="0">
                <a:latin typeface="Letterjoin-Air No-Lead 16" panose="02000805000000020003" pitchFamily="50" charset="0"/>
              </a:rPr>
              <a:t/>
            </a:r>
            <a:br>
              <a:rPr lang="en-GB" dirty="0" smtClean="0">
                <a:latin typeface="Letterjoin-Air No-Lead 16" panose="02000805000000020003" pitchFamily="50" charset="0"/>
              </a:rPr>
            </a:br>
            <a:r>
              <a:rPr lang="en-GB" dirty="0" smtClean="0">
                <a:latin typeface="Letterjoin-Air No-Lead 16" panose="02000805000000020003" pitchFamily="50" charset="0"/>
              </a:rPr>
              <a:t>				Any questions?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06" y="2764534"/>
            <a:ext cx="4779699" cy="3582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6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1321</TotalTime>
  <Words>639</Words>
  <Application>Microsoft Office PowerPoint</Application>
  <PresentationFormat>Widescreen</PresentationFormat>
  <Paragraphs>96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Letterjoin-Air No-Lead 16</vt:lpstr>
      <vt:lpstr>SassoonCRInfant</vt:lpstr>
      <vt:lpstr>Office Theme</vt:lpstr>
      <vt:lpstr>        </vt:lpstr>
      <vt:lpstr>        </vt:lpstr>
      <vt:lpstr>A big thank you!</vt:lpstr>
      <vt:lpstr>Key Person scheme </vt:lpstr>
      <vt:lpstr>Tapestry</vt:lpstr>
      <vt:lpstr>EYFS Curriculum</vt:lpstr>
      <vt:lpstr>PowerPoint Presentation</vt:lpstr>
      <vt:lpstr>PowerPoint Presentation</vt:lpstr>
      <vt:lpstr>Phonics and Early Reading  </vt:lpstr>
      <vt:lpstr>Phonics and Early Reading  </vt:lpstr>
      <vt:lpstr>Reading</vt:lpstr>
      <vt:lpstr>Reminders:</vt:lpstr>
      <vt:lpstr>Support at home:</vt:lpstr>
      <vt:lpstr>Thank you for your time!       Any questions?</vt:lpstr>
    </vt:vector>
  </TitlesOfParts>
  <Company>Dell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Rainbows Class meeting  2019</dc:title>
  <dc:creator>Becky Aldous</dc:creator>
  <cp:lastModifiedBy> </cp:lastModifiedBy>
  <cp:revision>51</cp:revision>
  <dcterms:created xsi:type="dcterms:W3CDTF">2019-09-22T13:31:51Z</dcterms:created>
  <dcterms:modified xsi:type="dcterms:W3CDTF">2026-09-11T11:31:30Z</dcterms:modified>
</cp:coreProperties>
</file>