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8" r:id="rId5"/>
    <p:sldId id="261" r:id="rId6"/>
    <p:sldId id="262" r:id="rId7"/>
    <p:sldId id="265" r:id="rId8"/>
    <p:sldId id="266" r:id="rId9"/>
    <p:sldId id="263" r:id="rId10"/>
    <p:sldId id="264" r:id="rId11"/>
    <p:sldId id="267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746C7-2206-4200-A27A-B4C4253378AB}" type="datetimeFigureOut">
              <a:rPr lang="en-GB" smtClean="0"/>
              <a:t>2025-09-11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323D4-80E1-4EFF-9D0E-3224CA1F44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64597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746C7-2206-4200-A27A-B4C4253378AB}" type="datetimeFigureOut">
              <a:rPr lang="en-GB" smtClean="0"/>
              <a:t>2025-09-11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323D4-80E1-4EFF-9D0E-3224CA1F44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49417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746C7-2206-4200-A27A-B4C4253378AB}" type="datetimeFigureOut">
              <a:rPr lang="en-GB" smtClean="0"/>
              <a:t>2025-09-11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323D4-80E1-4EFF-9D0E-3224CA1F44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28972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746C7-2206-4200-A27A-B4C4253378AB}" type="datetimeFigureOut">
              <a:rPr lang="en-GB" smtClean="0"/>
              <a:t>2025-09-11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323D4-80E1-4EFF-9D0E-3224CA1F44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63649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746C7-2206-4200-A27A-B4C4253378AB}" type="datetimeFigureOut">
              <a:rPr lang="en-GB" smtClean="0"/>
              <a:t>2025-09-11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323D4-80E1-4EFF-9D0E-3224CA1F44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42541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746C7-2206-4200-A27A-B4C4253378AB}" type="datetimeFigureOut">
              <a:rPr lang="en-GB" smtClean="0"/>
              <a:t>2025-09-11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323D4-80E1-4EFF-9D0E-3224CA1F44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86371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746C7-2206-4200-A27A-B4C4253378AB}" type="datetimeFigureOut">
              <a:rPr lang="en-GB" smtClean="0"/>
              <a:t>2025-09-11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323D4-80E1-4EFF-9D0E-3224CA1F44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57328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746C7-2206-4200-A27A-B4C4253378AB}" type="datetimeFigureOut">
              <a:rPr lang="en-GB" smtClean="0"/>
              <a:t>2025-09-11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323D4-80E1-4EFF-9D0E-3224CA1F44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9865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746C7-2206-4200-A27A-B4C4253378AB}" type="datetimeFigureOut">
              <a:rPr lang="en-GB" smtClean="0"/>
              <a:t>2025-09-11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323D4-80E1-4EFF-9D0E-3224CA1F44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9279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746C7-2206-4200-A27A-B4C4253378AB}" type="datetimeFigureOut">
              <a:rPr lang="en-GB" smtClean="0"/>
              <a:t>2025-09-11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323D4-80E1-4EFF-9D0E-3224CA1F44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950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746C7-2206-4200-A27A-B4C4253378AB}" type="datetimeFigureOut">
              <a:rPr lang="en-GB" smtClean="0"/>
              <a:t>2025-09-11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9323D4-80E1-4EFF-9D0E-3224CA1F44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63210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3746C7-2206-4200-A27A-B4C4253378AB}" type="datetimeFigureOut">
              <a:rPr lang="en-GB" smtClean="0"/>
              <a:t>2025-09-11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9323D4-80E1-4EFF-9D0E-3224CA1F44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00928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stpancrasschool.co.uk/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littlewandlelettersandsounds.org.uk/resources/for-parents/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9975" y="617538"/>
            <a:ext cx="9389019" cy="4211774"/>
          </a:xfrm>
        </p:spPr>
        <p:txBody>
          <a:bodyPr>
            <a:normAutofit fontScale="90000"/>
          </a:bodyPr>
          <a:lstStyle/>
          <a:p>
            <a:r>
              <a:rPr lang="en-GB" sz="6600" dirty="0" smtClean="0">
                <a:solidFill>
                  <a:srgbClr val="0070C0"/>
                </a:solidFill>
                <a:latin typeface="+mn-lt"/>
              </a:rPr>
              <a:t/>
            </a:r>
            <a:br>
              <a:rPr lang="en-GB" sz="6600" dirty="0" smtClean="0">
                <a:solidFill>
                  <a:srgbClr val="0070C0"/>
                </a:solidFill>
                <a:latin typeface="+mn-lt"/>
              </a:rPr>
            </a:br>
            <a:r>
              <a:rPr lang="en-GB" sz="6600" dirty="0" smtClean="0">
                <a:solidFill>
                  <a:srgbClr val="0070C0"/>
                </a:solidFill>
                <a:latin typeface="+mn-lt"/>
              </a:rPr>
              <a:t/>
            </a:r>
            <a:br>
              <a:rPr lang="en-GB" sz="6600" dirty="0" smtClean="0">
                <a:solidFill>
                  <a:srgbClr val="0070C0"/>
                </a:solidFill>
                <a:latin typeface="+mn-lt"/>
              </a:rPr>
            </a:br>
            <a:r>
              <a:rPr lang="en-GB" sz="6600" dirty="0" smtClean="0">
                <a:solidFill>
                  <a:srgbClr val="0070C0"/>
                </a:solidFill>
                <a:latin typeface="+mn-lt"/>
              </a:rPr>
              <a:t/>
            </a:r>
            <a:br>
              <a:rPr lang="en-GB" sz="6600" dirty="0" smtClean="0">
                <a:solidFill>
                  <a:srgbClr val="0070C0"/>
                </a:solidFill>
                <a:latin typeface="+mn-lt"/>
              </a:rPr>
            </a:br>
            <a:r>
              <a:rPr lang="en-GB" sz="6600" dirty="0">
                <a:solidFill>
                  <a:srgbClr val="0070C0"/>
                </a:solidFill>
                <a:latin typeface="+mn-lt"/>
              </a:rPr>
              <a:t/>
            </a:r>
            <a:br>
              <a:rPr lang="en-GB" sz="6600" dirty="0">
                <a:solidFill>
                  <a:srgbClr val="0070C0"/>
                </a:solidFill>
                <a:latin typeface="+mn-lt"/>
              </a:rPr>
            </a:br>
            <a:r>
              <a:rPr lang="en-GB" sz="6600" dirty="0" smtClean="0">
                <a:solidFill>
                  <a:srgbClr val="0070C0"/>
                </a:solidFill>
                <a:latin typeface="+mn-lt"/>
              </a:rPr>
              <a:t/>
            </a:r>
            <a:br>
              <a:rPr lang="en-GB" sz="6600" dirty="0" smtClean="0">
                <a:solidFill>
                  <a:srgbClr val="0070C0"/>
                </a:solidFill>
                <a:latin typeface="+mn-lt"/>
              </a:rPr>
            </a:br>
            <a:r>
              <a:rPr lang="en-GB" sz="6600" dirty="0" smtClean="0">
                <a:solidFill>
                  <a:srgbClr val="0070C0"/>
                </a:solidFill>
                <a:latin typeface="Letterjoin-Air No-Lead 16" panose="02000805000000020003" pitchFamily="50" charset="0"/>
              </a:rPr>
              <a:t/>
            </a:r>
            <a:br>
              <a:rPr lang="en-GB" sz="6600" dirty="0" smtClean="0">
                <a:solidFill>
                  <a:srgbClr val="0070C0"/>
                </a:solidFill>
                <a:latin typeface="Letterjoin-Air No-Lead 16" panose="02000805000000020003" pitchFamily="50" charset="0"/>
              </a:rPr>
            </a:br>
            <a:r>
              <a:rPr lang="en-GB" sz="6600" dirty="0" smtClean="0">
                <a:solidFill>
                  <a:srgbClr val="0070C0"/>
                </a:solidFill>
                <a:latin typeface="Letterjoin-Air No-Lead 16" panose="02000805000000020003" pitchFamily="50" charset="0"/>
              </a:rPr>
              <a:t/>
            </a:r>
            <a:br>
              <a:rPr lang="en-GB" sz="6600" dirty="0" smtClean="0">
                <a:solidFill>
                  <a:srgbClr val="0070C0"/>
                </a:solidFill>
                <a:latin typeface="Letterjoin-Air No-Lead 16" panose="02000805000000020003" pitchFamily="50" charset="0"/>
              </a:rPr>
            </a:br>
            <a:r>
              <a:rPr lang="en-GB" sz="6600" dirty="0" smtClean="0">
                <a:solidFill>
                  <a:srgbClr val="0070C0"/>
                </a:solidFill>
                <a:latin typeface="+mn-lt"/>
              </a:rPr>
              <a:t/>
            </a:r>
            <a:br>
              <a:rPr lang="en-GB" sz="6600" dirty="0" smtClean="0">
                <a:solidFill>
                  <a:srgbClr val="0070C0"/>
                </a:solidFill>
                <a:latin typeface="+mn-lt"/>
              </a:rPr>
            </a:br>
            <a:endParaRPr lang="en-GB" sz="6600" dirty="0">
              <a:solidFill>
                <a:srgbClr val="0070C0"/>
              </a:solidFill>
              <a:latin typeface="+mn-lt"/>
            </a:endParaRPr>
          </a:p>
        </p:txBody>
      </p:sp>
      <p:sp>
        <p:nvSpPr>
          <p:cNvPr id="4" name="AutoShape 2" descr="Image result for Rainbows clip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4" descr="Image result for Rainbows clipart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6" descr="Image result for Rainbows clipart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8" descr="Rainbow Clip Art - Rainbow Clipart , Transparent Cartoon 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25037">
            <a:off x="9053378" y="270001"/>
            <a:ext cx="2811230" cy="165312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12775" y="769938"/>
            <a:ext cx="11508887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latin typeface="Letterjoin-Air No-Lead 16" panose="02000805000000020003" pitchFamily="50" charset="0"/>
              </a:rPr>
              <a:t>Rainbow class  </a:t>
            </a:r>
          </a:p>
          <a:p>
            <a:endParaRPr lang="en-GB" sz="4400" dirty="0">
              <a:latin typeface="Letterjoin-Air No-Lead 16" panose="02000805000000020003" pitchFamily="50" charset="0"/>
            </a:endParaRPr>
          </a:p>
          <a:p>
            <a:r>
              <a:rPr lang="en-GB" sz="4400" dirty="0" smtClean="0">
                <a:latin typeface="Letterjoin-Air No-Lead 16" panose="02000805000000020003" pitchFamily="50" charset="0"/>
              </a:rPr>
              <a:t>		Welcome meeting</a:t>
            </a:r>
          </a:p>
          <a:p>
            <a:endParaRPr lang="en-GB" sz="4400" dirty="0">
              <a:latin typeface="Letterjoin-Air No-Lead 16" panose="02000805000000020003" pitchFamily="50" charset="0"/>
            </a:endParaRPr>
          </a:p>
          <a:p>
            <a:endParaRPr lang="en-GB" sz="3600" b="1" dirty="0" smtClean="0">
              <a:latin typeface="Letterjoin-Air No-Lead 16" panose="02000805000000020003" pitchFamily="50" charset="0"/>
            </a:endParaRPr>
          </a:p>
          <a:p>
            <a:endParaRPr lang="en-GB" sz="3600" b="1" dirty="0" smtClean="0">
              <a:latin typeface="Letterjoin-Air No-Lead 16" panose="02000805000000020003" pitchFamily="50" charset="0"/>
            </a:endParaRPr>
          </a:p>
          <a:p>
            <a:r>
              <a:rPr lang="en-GB" sz="3600" b="1" dirty="0" smtClean="0">
                <a:latin typeface="Letterjoin-Air No-Lead 16" panose="02000805000000020003" pitchFamily="50" charset="0"/>
              </a:rPr>
              <a:t>Thursday 11</a:t>
            </a:r>
            <a:r>
              <a:rPr lang="en-GB" sz="3600" b="1" baseline="30000" dirty="0" smtClean="0">
                <a:latin typeface="Letterjoin-Air No-Lead 16" panose="02000805000000020003" pitchFamily="50" charset="0"/>
              </a:rPr>
              <a:t>th</a:t>
            </a:r>
            <a:r>
              <a:rPr lang="en-GB" sz="3600" b="1" dirty="0" smtClean="0">
                <a:latin typeface="Letterjoin-Air No-Lead 16" panose="02000805000000020003" pitchFamily="50" charset="0"/>
              </a:rPr>
              <a:t> September 2025 </a:t>
            </a:r>
          </a:p>
        </p:txBody>
      </p:sp>
    </p:spTree>
    <p:extLst>
      <p:ext uri="{BB962C8B-B14F-4D97-AF65-F5344CB8AC3E}">
        <p14:creationId xmlns:p14="http://schemas.microsoft.com/office/powerpoint/2010/main" val="3731524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0070C0"/>
                </a:solidFill>
                <a:latin typeface="Letterjoin-Air No-Lead 16" panose="02000805000000020003" pitchFamily="50" charset="0"/>
              </a:rPr>
              <a:t>A big thank you!</a:t>
            </a:r>
            <a:endParaRPr lang="en-GB" dirty="0">
              <a:solidFill>
                <a:srgbClr val="0070C0"/>
              </a:solidFill>
              <a:latin typeface="Letterjoin-Air No-Lead 16" panose="02000805000000020003" pitchFamily="50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331" y="1423851"/>
            <a:ext cx="10661469" cy="5223375"/>
          </a:xfrm>
        </p:spPr>
        <p:txBody>
          <a:bodyPr>
            <a:normAutofit fontScale="70000" lnSpcReduction="20000"/>
          </a:bodyPr>
          <a:lstStyle/>
          <a:p>
            <a:r>
              <a:rPr lang="en-GB" sz="3300" dirty="0" smtClean="0">
                <a:latin typeface="Letterjoin-Air No-Lead 16" panose="02000805000000020003" pitchFamily="50" charset="0"/>
              </a:rPr>
              <a:t>A great start to the term-children have all settled very well. Thank you for your patience at the beginning and end of the day. Feel free to speak to a member of Rainbows team at the end of the day. </a:t>
            </a:r>
          </a:p>
          <a:p>
            <a:pPr marL="0" indent="0">
              <a:buNone/>
            </a:pPr>
            <a:endParaRPr lang="en-GB" sz="3300" dirty="0" smtClean="0">
              <a:latin typeface="Letterjoin-Air No-Lead 16" panose="02000805000000020003" pitchFamily="50" charset="0"/>
            </a:endParaRPr>
          </a:p>
          <a:p>
            <a:r>
              <a:rPr lang="en-GB" sz="3300" dirty="0" smtClean="0">
                <a:latin typeface="Letterjoin-Air No-Lead 16" panose="02000805000000020003" pitchFamily="50" charset="0"/>
              </a:rPr>
              <a:t>Keep informed by our Website-see Curriculum map </a:t>
            </a:r>
            <a:r>
              <a:rPr lang="en-GB" sz="3300" dirty="0" smtClean="0">
                <a:latin typeface="Letterjoin-Air No-Lead 16" panose="02000805000000020003" pitchFamily="50" charset="0"/>
                <a:hlinkClick r:id="rId2"/>
              </a:rPr>
              <a:t>https://www.stpancrasschool.co.uk</a:t>
            </a:r>
            <a:endParaRPr lang="en-GB" sz="3300" dirty="0" smtClean="0">
              <a:latin typeface="Letterjoin-Air No-Lead 16" panose="02000805000000020003" pitchFamily="50" charset="0"/>
            </a:endParaRPr>
          </a:p>
          <a:p>
            <a:pPr marL="0" indent="0">
              <a:buNone/>
            </a:pPr>
            <a:endParaRPr lang="en-GB" sz="3300" dirty="0" smtClean="0">
              <a:latin typeface="Letterjoin-Air No-Lead 16" panose="02000805000000020003" pitchFamily="50" charset="0"/>
            </a:endParaRPr>
          </a:p>
          <a:p>
            <a:r>
              <a:rPr lang="en-GB" sz="3300" dirty="0" smtClean="0">
                <a:latin typeface="Letterjoin-Air No-Lead 16" panose="02000805000000020003" pitchFamily="50" charset="0"/>
              </a:rPr>
              <a:t>Parental involvement-3 share sessions during the year based on different areas of the EYFS curriculum (more details to follow nearer the time</a:t>
            </a:r>
            <a:r>
              <a:rPr lang="en-GB" sz="3300" dirty="0" smtClean="0">
                <a:latin typeface="Letterjoin-Air No-Lead 16" panose="02000805000000020003" pitchFamily="50" charset="0"/>
              </a:rPr>
              <a:t>) </a:t>
            </a:r>
            <a:r>
              <a:rPr lang="en-GB" sz="3300" b="1" dirty="0" smtClean="0">
                <a:latin typeface="Letterjoin-Air No-Lead 16" panose="02000805000000020003" pitchFamily="50" charset="0"/>
              </a:rPr>
              <a:t>EAD, Maths and Literacy focus </a:t>
            </a:r>
            <a:endParaRPr lang="en-GB" sz="3300" b="1" dirty="0" smtClean="0">
              <a:latin typeface="Letterjoin-Air No-Lead 16" panose="02000805000000020003" pitchFamily="50" charset="0"/>
            </a:endParaRPr>
          </a:p>
          <a:p>
            <a:endParaRPr lang="en-GB" sz="3300" dirty="0" smtClean="0">
              <a:latin typeface="Letterjoin-Air No-Lead 16" panose="02000805000000020003" pitchFamily="50" charset="0"/>
            </a:endParaRPr>
          </a:p>
          <a:p>
            <a:r>
              <a:rPr lang="en-GB" sz="3300" dirty="0" smtClean="0">
                <a:latin typeface="Letterjoin-Air No-Lead 16" panose="02000805000000020003" pitchFamily="50" charset="0"/>
              </a:rPr>
              <a:t>WOW diaries-share on a Friday as part of celebration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58335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0070C0"/>
                </a:solidFill>
                <a:latin typeface="Letterjoin-Air No-Lead 16" panose="02000805000000020003" pitchFamily="50" charset="0"/>
              </a:rPr>
              <a:t>Key Person scheme</a:t>
            </a:r>
            <a:br>
              <a:rPr lang="en-GB" dirty="0" smtClean="0">
                <a:solidFill>
                  <a:srgbClr val="0070C0"/>
                </a:solidFill>
                <a:latin typeface="Letterjoin-Air No-Lead 16" panose="02000805000000020003" pitchFamily="50" charset="0"/>
              </a:rPr>
            </a:br>
            <a:endParaRPr lang="en-GB" dirty="0">
              <a:solidFill>
                <a:srgbClr val="0070C0"/>
              </a:solidFill>
              <a:latin typeface="Letterjoin-Air No-Lead 16" panose="02000805000000020003" pitchFamily="50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7829" y="1306286"/>
            <a:ext cx="10765971" cy="5202828"/>
          </a:xfrm>
        </p:spPr>
        <p:txBody>
          <a:bodyPr>
            <a:normAutofit fontScale="92500" lnSpcReduction="20000"/>
          </a:bodyPr>
          <a:lstStyle/>
          <a:p>
            <a:r>
              <a:rPr lang="en-GB" dirty="0">
                <a:latin typeface="Letterjoin-Air No-Lead 16" panose="02000805000000020003" pitchFamily="50" charset="0"/>
              </a:rPr>
              <a:t>Key </a:t>
            </a:r>
            <a:r>
              <a:rPr lang="en-GB" dirty="0" smtClean="0">
                <a:latin typeface="Letterjoin-Air No-Lead 16" panose="02000805000000020003" pitchFamily="50" charset="0"/>
              </a:rPr>
              <a:t>person scheme is requirement </a:t>
            </a:r>
            <a:r>
              <a:rPr lang="en-GB" dirty="0">
                <a:latin typeface="Letterjoin-Air No-Lead 16" panose="02000805000000020003" pitchFamily="50" charset="0"/>
              </a:rPr>
              <a:t>of </a:t>
            </a:r>
            <a:r>
              <a:rPr lang="en-GB" dirty="0" smtClean="0">
                <a:latin typeface="Letterjoin-Air No-Lead 16" panose="02000805000000020003" pitchFamily="50" charset="0"/>
              </a:rPr>
              <a:t>EYFS curriculum and allows us to meets the needs and interests of your child. </a:t>
            </a:r>
          </a:p>
          <a:p>
            <a:pPr marL="0" indent="0">
              <a:buNone/>
            </a:pPr>
            <a:endParaRPr lang="en-GB" dirty="0">
              <a:latin typeface="Letterjoin-Air No-Lead 16" panose="02000805000000020003" pitchFamily="50" charset="0"/>
            </a:endParaRPr>
          </a:p>
          <a:p>
            <a:pPr lvl="0"/>
            <a:r>
              <a:rPr lang="en-GB" dirty="0" smtClean="0">
                <a:latin typeface="Letterjoin-Air No-Lead 16" panose="02000805000000020003" pitchFamily="50" charset="0"/>
              </a:rPr>
              <a:t>Your child is </a:t>
            </a:r>
            <a:r>
              <a:rPr lang="en-GB" dirty="0">
                <a:latin typeface="Letterjoin-Air No-Lead 16" panose="02000805000000020003" pitchFamily="50" charset="0"/>
              </a:rPr>
              <a:t>a</a:t>
            </a:r>
            <a:r>
              <a:rPr lang="en-GB" dirty="0" smtClean="0">
                <a:latin typeface="Letterjoin-Air No-Lead 16" panose="02000805000000020003" pitchFamily="50" charset="0"/>
              </a:rPr>
              <a:t>llocated </a:t>
            </a:r>
            <a:r>
              <a:rPr lang="en-GB" dirty="0">
                <a:latin typeface="Letterjoin-Air No-Lead 16" panose="02000805000000020003" pitchFamily="50" charset="0"/>
              </a:rPr>
              <a:t>to </a:t>
            </a:r>
            <a:r>
              <a:rPr lang="en-GB" dirty="0" smtClean="0">
                <a:latin typeface="Letterjoin-Air No-Lead 16" panose="02000805000000020003" pitchFamily="50" charset="0"/>
              </a:rPr>
              <a:t>BA</a:t>
            </a:r>
            <a:r>
              <a:rPr lang="en-GB" dirty="0">
                <a:latin typeface="Letterjoin-Air No-Lead 16" panose="02000805000000020003" pitchFamily="50" charset="0"/>
              </a:rPr>
              <a:t> </a:t>
            </a:r>
            <a:r>
              <a:rPr lang="en-GB" dirty="0" smtClean="0">
                <a:latin typeface="Letterjoin-Air No-Lead 16" panose="02000805000000020003" pitchFamily="50" charset="0"/>
              </a:rPr>
              <a:t>and JI- list up in </a:t>
            </a:r>
            <a:r>
              <a:rPr lang="en-GB" dirty="0" smtClean="0">
                <a:latin typeface="Letterjoin-Air No-Lead 16" panose="02000805000000020003" pitchFamily="50" charset="0"/>
              </a:rPr>
              <a:t>classroom.</a:t>
            </a:r>
            <a:endParaRPr lang="en-GB" dirty="0" smtClean="0">
              <a:latin typeface="Letterjoin-Air No-Lead 16" panose="02000805000000020003" pitchFamily="50" charset="0"/>
            </a:endParaRPr>
          </a:p>
          <a:p>
            <a:pPr marL="0" lvl="0" indent="0">
              <a:buNone/>
            </a:pPr>
            <a:endParaRPr lang="en-GB" dirty="0">
              <a:latin typeface="Letterjoin-Air No-Lead 16" panose="02000805000000020003" pitchFamily="50" charset="0"/>
            </a:endParaRPr>
          </a:p>
          <a:p>
            <a:r>
              <a:rPr lang="en-GB" dirty="0" smtClean="0">
                <a:latin typeface="Letterjoin-Air No-Lead 16" panose="02000805000000020003" pitchFamily="50" charset="0"/>
              </a:rPr>
              <a:t>This is to assist </a:t>
            </a:r>
            <a:r>
              <a:rPr lang="en-GB" dirty="0">
                <a:latin typeface="Letterjoin-Air No-Lead 16" panose="02000805000000020003" pitchFamily="50" charset="0"/>
              </a:rPr>
              <a:t>in creating </a:t>
            </a:r>
            <a:r>
              <a:rPr lang="en-GB" dirty="0" smtClean="0">
                <a:latin typeface="Letterjoin-Air No-Lead 16" panose="02000805000000020003" pitchFamily="50" charset="0"/>
              </a:rPr>
              <a:t>a caring</a:t>
            </a:r>
            <a:r>
              <a:rPr lang="en-GB" dirty="0">
                <a:latin typeface="Letterjoin-Air No-Lead 16" panose="02000805000000020003" pitchFamily="50" charset="0"/>
              </a:rPr>
              <a:t>, safe </a:t>
            </a:r>
            <a:r>
              <a:rPr lang="en-GB" dirty="0" smtClean="0">
                <a:latin typeface="Letterjoin-Air No-Lead 16" panose="02000805000000020003" pitchFamily="50" charset="0"/>
              </a:rPr>
              <a:t>and </a:t>
            </a:r>
            <a:r>
              <a:rPr lang="en-GB" dirty="0">
                <a:latin typeface="Letterjoin-Air No-Lead 16" panose="02000805000000020003" pitchFamily="50" charset="0"/>
              </a:rPr>
              <a:t>secure </a:t>
            </a:r>
            <a:r>
              <a:rPr lang="en-GB" dirty="0" smtClean="0">
                <a:latin typeface="Letterjoin-Air No-Lead 16" panose="02000805000000020003" pitchFamily="50" charset="0"/>
              </a:rPr>
              <a:t>environment for your child.</a:t>
            </a:r>
          </a:p>
          <a:p>
            <a:pPr marL="0" indent="0">
              <a:buNone/>
            </a:pPr>
            <a:endParaRPr lang="en-GB" dirty="0">
              <a:latin typeface="Letterjoin-Air No-Lead 16" panose="02000805000000020003" pitchFamily="50" charset="0"/>
            </a:endParaRPr>
          </a:p>
          <a:p>
            <a:pPr lvl="0"/>
            <a:r>
              <a:rPr lang="en-GB" dirty="0">
                <a:latin typeface="Letterjoin-Air No-Lead 16" panose="02000805000000020003" pitchFamily="50" charset="0"/>
              </a:rPr>
              <a:t>BA </a:t>
            </a:r>
            <a:r>
              <a:rPr lang="en-GB" dirty="0" smtClean="0">
                <a:latin typeface="Letterjoin-Air No-Lead 16" panose="02000805000000020003" pitchFamily="50" charset="0"/>
              </a:rPr>
              <a:t>overview </a:t>
            </a:r>
            <a:r>
              <a:rPr lang="en-GB" dirty="0">
                <a:latin typeface="Letterjoin-Air No-Lead 16" panose="02000805000000020003" pitchFamily="50" charset="0"/>
              </a:rPr>
              <a:t>of </a:t>
            </a:r>
            <a:r>
              <a:rPr lang="en-GB" b="1" dirty="0">
                <a:latin typeface="Letterjoin-Air No-Lead 16" panose="02000805000000020003" pitchFamily="50" charset="0"/>
              </a:rPr>
              <a:t>all </a:t>
            </a:r>
            <a:r>
              <a:rPr lang="en-GB" dirty="0" smtClean="0">
                <a:latin typeface="Letterjoin-Air No-Lead 16" panose="02000805000000020003" pitchFamily="50" charset="0"/>
              </a:rPr>
              <a:t>of the children in Rainbows</a:t>
            </a:r>
          </a:p>
          <a:p>
            <a:pPr lvl="0"/>
            <a:endParaRPr lang="en-GB" dirty="0">
              <a:latin typeface="Letterjoin-Air No-Lead 16" panose="02000805000000020003" pitchFamily="50" charset="0"/>
            </a:endParaRPr>
          </a:p>
          <a:p>
            <a:pPr lvl="0"/>
            <a:r>
              <a:rPr lang="en-GB" dirty="0" smtClean="0">
                <a:latin typeface="Letterjoin-Air No-Lead 16" panose="02000805000000020003" pitchFamily="50" charset="0"/>
              </a:rPr>
              <a:t>Please feel free to speak </a:t>
            </a:r>
            <a:r>
              <a:rPr lang="en-GB" dirty="0">
                <a:latin typeface="Letterjoin-Air No-Lead 16" panose="02000805000000020003" pitchFamily="50" charset="0"/>
              </a:rPr>
              <a:t>to </a:t>
            </a:r>
            <a:r>
              <a:rPr lang="en-GB" b="1" dirty="0">
                <a:latin typeface="Letterjoin-Air No-Lead 16" panose="02000805000000020003" pitchFamily="50" charset="0"/>
              </a:rPr>
              <a:t>ANY</a:t>
            </a:r>
            <a:r>
              <a:rPr lang="en-GB" dirty="0">
                <a:latin typeface="Letterjoin-Air No-Lead 16" panose="02000805000000020003" pitchFamily="50" charset="0"/>
              </a:rPr>
              <a:t> member of </a:t>
            </a:r>
            <a:r>
              <a:rPr lang="en-GB" dirty="0" smtClean="0">
                <a:latin typeface="Letterjoin-Air No-Lead 16" panose="02000805000000020003" pitchFamily="50" charset="0"/>
              </a:rPr>
              <a:t>staff</a:t>
            </a:r>
            <a:r>
              <a:rPr lang="en-GB" dirty="0">
                <a:latin typeface="Letterjoin-Air No-Lead 16" panose="02000805000000020003" pitchFamily="50" charset="0"/>
              </a:rPr>
              <a:t> </a:t>
            </a:r>
            <a:r>
              <a:rPr lang="en-GB" dirty="0" smtClean="0">
                <a:latin typeface="Letterjoin-Air No-Lead 16" panose="02000805000000020003" pitchFamily="50" charset="0"/>
              </a:rPr>
              <a:t>if you have any questions or issues.</a:t>
            </a:r>
            <a:endParaRPr lang="en-GB" dirty="0">
              <a:latin typeface="Letterjoin-Air No-Lead 16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0474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Letterjoin-Air No-Lead 16" panose="02000805000000020003" pitchFamily="50" charset="0"/>
              </a:rPr>
              <a:t>Reminders:</a:t>
            </a:r>
            <a:endParaRPr lang="en-GB" dirty="0">
              <a:latin typeface="Letterjoin-Air No-Lead 16" panose="02000805000000020003" pitchFamily="50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63040"/>
            <a:ext cx="10515600" cy="4896803"/>
          </a:xfrm>
        </p:spPr>
        <p:txBody>
          <a:bodyPr>
            <a:normAutofit fontScale="85000" lnSpcReduction="20000"/>
          </a:bodyPr>
          <a:lstStyle/>
          <a:p>
            <a:pPr lvl="0"/>
            <a:r>
              <a:rPr lang="en-GB" u="sng" dirty="0" smtClean="0">
                <a:latin typeface="Letterjoin-Air No-Lead 16" panose="02000805000000020003" pitchFamily="50" charset="0"/>
              </a:rPr>
              <a:t>Water bottles daily-</a:t>
            </a:r>
            <a:r>
              <a:rPr lang="en-GB" dirty="0" smtClean="0">
                <a:latin typeface="Letterjoin-Air No-Lead 16" panose="02000805000000020003" pitchFamily="50" charset="0"/>
              </a:rPr>
              <a:t>we provide fruit but welcome to bring own!</a:t>
            </a:r>
            <a:endParaRPr lang="en-GB" u="sng" dirty="0" smtClean="0">
              <a:latin typeface="Letterjoin-Air No-Lead 16" panose="02000805000000020003" pitchFamily="50" charset="0"/>
            </a:endParaRPr>
          </a:p>
          <a:p>
            <a:pPr lvl="0"/>
            <a:endParaRPr lang="en-GB" dirty="0">
              <a:latin typeface="Letterjoin-Air No-Lead 16" panose="02000805000000020003" pitchFamily="50" charset="0"/>
            </a:endParaRPr>
          </a:p>
          <a:p>
            <a:pPr lvl="0"/>
            <a:r>
              <a:rPr lang="en-GB" u="sng" dirty="0" err="1">
                <a:latin typeface="Letterjoin-Air No-Lead 16" panose="02000805000000020003" pitchFamily="50" charset="0"/>
              </a:rPr>
              <a:t>Bookbags</a:t>
            </a:r>
            <a:r>
              <a:rPr lang="en-GB" u="sng" dirty="0">
                <a:latin typeface="Letterjoin-Air No-Lead 16" panose="02000805000000020003" pitchFamily="50" charset="0"/>
              </a:rPr>
              <a:t> daily</a:t>
            </a:r>
            <a:r>
              <a:rPr lang="en-GB" dirty="0">
                <a:latin typeface="Letterjoin-Air No-Lead 16" panose="02000805000000020003" pitchFamily="50" charset="0"/>
              </a:rPr>
              <a:t>- for </a:t>
            </a:r>
            <a:r>
              <a:rPr lang="en-GB" dirty="0" smtClean="0">
                <a:latin typeface="Letterjoin-Air No-Lead 16" panose="02000805000000020003" pitchFamily="50" charset="0"/>
              </a:rPr>
              <a:t>library </a:t>
            </a:r>
            <a:r>
              <a:rPr lang="en-GB" dirty="0">
                <a:latin typeface="Letterjoin-Air No-Lead 16" panose="02000805000000020003" pitchFamily="50" charset="0"/>
              </a:rPr>
              <a:t>book, letters, </a:t>
            </a:r>
            <a:r>
              <a:rPr lang="en-GB" dirty="0" smtClean="0">
                <a:latin typeface="Letterjoin-Air No-Lead 16" panose="02000805000000020003" pitchFamily="50" charset="0"/>
              </a:rPr>
              <a:t>phonics homework.</a:t>
            </a:r>
            <a:endParaRPr lang="en-GB" dirty="0" smtClean="0"/>
          </a:p>
          <a:p>
            <a:pPr lvl="0"/>
            <a:endParaRPr lang="en-GB" dirty="0"/>
          </a:p>
          <a:p>
            <a:pPr lvl="0"/>
            <a:r>
              <a:rPr lang="en-GB" u="sng" dirty="0" smtClean="0">
                <a:latin typeface="Letterjoin-Air No-Lead 16" panose="02000805000000020003" pitchFamily="50" charset="0"/>
              </a:rPr>
              <a:t>Spare clothes-</a:t>
            </a:r>
            <a:r>
              <a:rPr lang="en-GB" dirty="0" smtClean="0">
                <a:latin typeface="Letterjoin-Air No-Lead 16" panose="02000805000000020003" pitchFamily="50" charset="0"/>
              </a:rPr>
              <a:t>continue to encourage independence-dressing.</a:t>
            </a:r>
          </a:p>
          <a:p>
            <a:pPr marL="0" lvl="0" indent="0">
              <a:buNone/>
            </a:pPr>
            <a:endParaRPr lang="en-GB" dirty="0" smtClean="0">
              <a:latin typeface="Letterjoin-Air No-Lead 16" panose="02000805000000020003" pitchFamily="50" charset="0"/>
            </a:endParaRPr>
          </a:p>
          <a:p>
            <a:r>
              <a:rPr lang="en-GB" u="sng" dirty="0" err="1">
                <a:latin typeface="Letterjoin-Air No-Lead 16" panose="02000805000000020003" pitchFamily="50" charset="0"/>
              </a:rPr>
              <a:t>Communicaation</a:t>
            </a:r>
            <a:r>
              <a:rPr lang="en-GB" u="sng" dirty="0">
                <a:latin typeface="Letterjoin-Air No-Lead 16" panose="02000805000000020003" pitchFamily="50" charset="0"/>
              </a:rPr>
              <a:t> diary-</a:t>
            </a:r>
            <a:r>
              <a:rPr lang="en-GB" dirty="0">
                <a:latin typeface="Letterjoin-Air No-Lead 16" panose="02000805000000020003" pitchFamily="50" charset="0"/>
              </a:rPr>
              <a:t>please use to communicate to staff and record when your child has read to you</a:t>
            </a:r>
            <a:r>
              <a:rPr lang="en-GB" dirty="0" smtClean="0">
                <a:latin typeface="Letterjoin-Air No-Lead 16" panose="02000805000000020003" pitchFamily="50" charset="0"/>
              </a:rPr>
              <a:t>.</a:t>
            </a:r>
          </a:p>
          <a:p>
            <a:pPr lvl="0"/>
            <a:endParaRPr lang="en-GB" dirty="0" smtClean="0">
              <a:latin typeface="Letterjoin-Air No-Lead 16" panose="02000805000000020003" pitchFamily="50" charset="0"/>
            </a:endParaRPr>
          </a:p>
          <a:p>
            <a:pPr lvl="0"/>
            <a:r>
              <a:rPr lang="en-GB" u="sng" dirty="0" smtClean="0">
                <a:latin typeface="Letterjoin-Air No-Lead 16" panose="02000805000000020003" pitchFamily="50" charset="0"/>
              </a:rPr>
              <a:t>PE-</a:t>
            </a:r>
            <a:r>
              <a:rPr lang="en-GB" dirty="0" smtClean="0">
                <a:latin typeface="Letterjoin-Air No-Lead 16" panose="02000805000000020003" pitchFamily="50" charset="0"/>
              </a:rPr>
              <a:t> </a:t>
            </a:r>
            <a:r>
              <a:rPr lang="en-GB" b="1" dirty="0" smtClean="0">
                <a:latin typeface="Letterjoin-Air No-Lead 16" panose="02000805000000020003" pitchFamily="50" charset="0"/>
              </a:rPr>
              <a:t>Monday</a:t>
            </a:r>
            <a:r>
              <a:rPr lang="en-GB" dirty="0" smtClean="0">
                <a:latin typeface="Letterjoin-Air No-Lead 16" panose="02000805000000020003" pitchFamily="50" charset="0"/>
              </a:rPr>
              <a:t> afternoon-wear PE kit all day.</a:t>
            </a:r>
            <a:endParaRPr lang="en-GB" dirty="0">
              <a:latin typeface="Letterjoin-Air No-Lead 16" panose="02000805000000020003" pitchFamily="50" charset="0"/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1455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47364"/>
            <a:ext cx="10515600" cy="1325563"/>
          </a:xfrm>
        </p:spPr>
        <p:txBody>
          <a:bodyPr/>
          <a:lstStyle/>
          <a:p>
            <a:r>
              <a:rPr lang="en-GB" dirty="0" smtClean="0">
                <a:solidFill>
                  <a:srgbClr val="0070C0"/>
                </a:solidFill>
                <a:latin typeface="Letterjoin-Air No-Lead 16" panose="02000805000000020003" pitchFamily="50" charset="0"/>
              </a:rPr>
              <a:t>Tapestry</a:t>
            </a:r>
            <a:endParaRPr lang="en-GB" dirty="0">
              <a:solidFill>
                <a:srgbClr val="0070C0"/>
              </a:solidFill>
              <a:latin typeface="Letterjoin-Air No-Lead 16" panose="02000805000000020003" pitchFamily="50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72927"/>
            <a:ext cx="10515600" cy="5071563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>
                <a:latin typeface="Letterjoin-Air No-Lead 16" panose="02000805000000020003" pitchFamily="50" charset="0"/>
              </a:rPr>
              <a:t>L</a:t>
            </a:r>
            <a:r>
              <a:rPr lang="en-GB" dirty="0" smtClean="0">
                <a:latin typeface="Letterjoin-Air No-Lead 16" panose="02000805000000020003" pitchFamily="50" charset="0"/>
              </a:rPr>
              <a:t>inked </a:t>
            </a:r>
            <a:r>
              <a:rPr lang="en-GB" dirty="0">
                <a:latin typeface="Letterjoin-Air No-Lead 16" panose="02000805000000020003" pitchFamily="50" charset="0"/>
              </a:rPr>
              <a:t>to our tracking system, allowing you </a:t>
            </a:r>
            <a:r>
              <a:rPr lang="en-GB" dirty="0" smtClean="0">
                <a:latin typeface="Letterjoin-Air No-Lead 16" panose="02000805000000020003" pitchFamily="50" charset="0"/>
              </a:rPr>
              <a:t>to see observations </a:t>
            </a:r>
            <a:r>
              <a:rPr lang="en-GB" dirty="0">
                <a:latin typeface="Letterjoin-Air No-Lead 16" panose="02000805000000020003" pitchFamily="50" charset="0"/>
              </a:rPr>
              <a:t>via online log in. </a:t>
            </a:r>
            <a:endParaRPr lang="en-GB" dirty="0" smtClean="0">
              <a:latin typeface="Letterjoin-Air No-Lead 16" panose="02000805000000020003" pitchFamily="50" charset="0"/>
            </a:endParaRPr>
          </a:p>
          <a:p>
            <a:pPr marL="0" lvl="0" indent="0">
              <a:buNone/>
            </a:pPr>
            <a:endParaRPr lang="en-GB" dirty="0">
              <a:latin typeface="Letterjoin-Air No-Lead 16" panose="02000805000000020003" pitchFamily="50" charset="0"/>
            </a:endParaRPr>
          </a:p>
          <a:p>
            <a:pPr lvl="0"/>
            <a:r>
              <a:rPr lang="en-GB" dirty="0">
                <a:latin typeface="Letterjoin-Air No-Lead 16" panose="02000805000000020003" pitchFamily="50" charset="0"/>
              </a:rPr>
              <a:t>Notified via email when a new observation </a:t>
            </a:r>
            <a:r>
              <a:rPr lang="en-GB" dirty="0" smtClean="0">
                <a:latin typeface="Letterjoin-Air No-Lead 16" panose="02000805000000020003" pitchFamily="50" charset="0"/>
              </a:rPr>
              <a:t>added. Parent upload observations/videos too.</a:t>
            </a:r>
            <a:endParaRPr lang="en-GB" dirty="0">
              <a:latin typeface="Letterjoin-Air No-Lead 16" panose="02000805000000020003" pitchFamily="50" charset="0"/>
            </a:endParaRPr>
          </a:p>
          <a:p>
            <a:pPr marL="0" indent="0">
              <a:buNone/>
            </a:pPr>
            <a:endParaRPr lang="en-GB" dirty="0" smtClean="0">
              <a:solidFill>
                <a:srgbClr val="FF0000"/>
              </a:solidFill>
              <a:latin typeface="Letterjoin-Air No-Lead 16" panose="02000805000000020003" pitchFamily="50" charset="0"/>
            </a:endParaRPr>
          </a:p>
          <a:p>
            <a:pPr marL="0" indent="0">
              <a:buNone/>
            </a:pPr>
            <a:endParaRPr lang="en-GB" dirty="0">
              <a:solidFill>
                <a:srgbClr val="FF0000"/>
              </a:solidFill>
              <a:latin typeface="Letterjoin-Air No-Lead 16" panose="02000805000000020003" pitchFamily="50" charset="0"/>
            </a:endParaRPr>
          </a:p>
          <a:p>
            <a:pPr marL="0" indent="0">
              <a:buNone/>
            </a:pPr>
            <a:endParaRPr lang="en-GB" dirty="0" smtClean="0">
              <a:solidFill>
                <a:srgbClr val="FF0000"/>
              </a:solidFill>
              <a:latin typeface="Letterjoin-Air No-Lead 16" panose="02000805000000020003" pitchFamily="50" charset="0"/>
            </a:endParaRPr>
          </a:p>
          <a:p>
            <a:pPr marL="0" indent="0">
              <a:buNone/>
            </a:pPr>
            <a:r>
              <a:rPr lang="en-GB" dirty="0" smtClean="0">
                <a:solidFill>
                  <a:srgbClr val="FF0000"/>
                </a:solidFill>
                <a:latin typeface="Letterjoin-Air No-Lead 16" panose="02000805000000020003" pitchFamily="50" charset="0"/>
              </a:rPr>
              <a:t>Please sign and return Tapestry letter with email address/details as soon as possible!</a:t>
            </a:r>
            <a:endParaRPr lang="en-GB" dirty="0">
              <a:solidFill>
                <a:srgbClr val="FF0000"/>
              </a:solidFill>
              <a:latin typeface="Letterjoin-Air No-Lead 16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0896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0070C0"/>
                </a:solidFill>
                <a:latin typeface="Letterjoin-Air No-Lead 16" panose="02000805000000020003" pitchFamily="50" charset="0"/>
              </a:rPr>
              <a:t>EYFS Curriculum</a:t>
            </a:r>
            <a:endParaRPr lang="en-GB" dirty="0">
              <a:solidFill>
                <a:srgbClr val="0070C0"/>
              </a:solidFill>
              <a:latin typeface="Letterjoin-Air No-Lead 16" panose="02000805000000020003" pitchFamily="50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latin typeface="Letterjoin-Air No-Lead 16" panose="02000805000000020003" pitchFamily="50" charset="0"/>
              </a:rPr>
              <a:t>The core aims of the EYFS curriculum is to provide the children with the best possible start and to support them to reach their full potential. </a:t>
            </a:r>
            <a:endParaRPr lang="en-GB" dirty="0" smtClean="0">
              <a:latin typeface="Letterjoin-Air No-Lead 16" panose="02000805000000020003" pitchFamily="50" charset="0"/>
            </a:endParaRPr>
          </a:p>
          <a:p>
            <a:endParaRPr lang="en-GB" dirty="0">
              <a:latin typeface="Letterjoin-Air No-Lead 16" panose="02000805000000020003" pitchFamily="50" charset="0"/>
            </a:endParaRPr>
          </a:p>
          <a:p>
            <a:pPr marL="0" indent="0">
              <a:buNone/>
            </a:pPr>
            <a:r>
              <a:rPr lang="en-GB" dirty="0" smtClean="0">
                <a:latin typeface="Letterjoin-Air No-Lead 16" panose="02000805000000020003" pitchFamily="50" charset="0"/>
              </a:rPr>
              <a:t>As </a:t>
            </a:r>
            <a:r>
              <a:rPr lang="en-GB" dirty="0">
                <a:latin typeface="Letterjoin-Air No-Lead 16" panose="02000805000000020003" pitchFamily="50" charset="0"/>
              </a:rPr>
              <a:t>children grow and progress the prime areas will support them to develop skills in the four specific areas</a:t>
            </a:r>
            <a:r>
              <a:rPr lang="en-GB" dirty="0" smtClean="0">
                <a:latin typeface="Letterjoin-Air No-Lead 16" panose="02000805000000020003" pitchFamily="50" charset="0"/>
              </a:rPr>
              <a:t>. </a:t>
            </a:r>
            <a:endParaRPr lang="en-GB" dirty="0">
              <a:latin typeface="Letterjoin-Air No-Lead 16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1811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75176" y="705997"/>
            <a:ext cx="10515600" cy="4351338"/>
          </a:xfrm>
        </p:spPr>
        <p:txBody>
          <a:bodyPr/>
          <a:lstStyle/>
          <a:p>
            <a:pPr fontAlgn="t"/>
            <a:r>
              <a:rPr lang="en-GB" sz="2000" b="1" dirty="0">
                <a:solidFill>
                  <a:srgbClr val="000000"/>
                </a:solidFill>
                <a:latin typeface="Letterjoin-Air No-Lead 16" panose="02000805000000020003" pitchFamily="50" charset="0"/>
              </a:rPr>
              <a:t>3 prime areas</a:t>
            </a:r>
            <a:r>
              <a:rPr lang="en-GB" sz="2000" dirty="0">
                <a:solidFill>
                  <a:srgbClr val="000000"/>
                </a:solidFill>
                <a:latin typeface="Letterjoin-Air No-Lead 16" panose="02000805000000020003" pitchFamily="50" charset="0"/>
              </a:rPr>
              <a:t>, which are essential for children's healthy development and future learning:</a:t>
            </a:r>
          </a:p>
          <a:p>
            <a:pPr fontAlgn="t"/>
            <a:r>
              <a:rPr lang="en-GB" sz="2000" dirty="0">
                <a:solidFill>
                  <a:srgbClr val="000000"/>
                </a:solidFill>
                <a:latin typeface="Letterjoin-Air No-Lead 16" panose="02000805000000020003" pitchFamily="50" charset="0"/>
              </a:rPr>
              <a:t>Communication and Language</a:t>
            </a:r>
          </a:p>
          <a:p>
            <a:pPr fontAlgn="t"/>
            <a:r>
              <a:rPr lang="en-GB" sz="2000" dirty="0">
                <a:solidFill>
                  <a:srgbClr val="000000"/>
                </a:solidFill>
                <a:latin typeface="Letterjoin-Air No-Lead 16" panose="02000805000000020003" pitchFamily="50" charset="0"/>
              </a:rPr>
              <a:t>Physical development</a:t>
            </a:r>
          </a:p>
          <a:p>
            <a:pPr fontAlgn="t"/>
            <a:r>
              <a:rPr lang="en-GB" sz="2000" dirty="0">
                <a:solidFill>
                  <a:srgbClr val="000000"/>
                </a:solidFill>
                <a:latin typeface="Letterjoin-Air No-Lead 16" panose="02000805000000020003" pitchFamily="50" charset="0"/>
              </a:rPr>
              <a:t>Personal, Social and Emotional development</a:t>
            </a:r>
          </a:p>
          <a:p>
            <a:pPr marL="0" indent="0">
              <a:buNone/>
            </a:pPr>
            <a:endParaRPr lang="en-GB" dirty="0">
              <a:latin typeface="SassoonCRInfant" panose="020105030203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3631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2268" y="606841"/>
            <a:ext cx="10515600" cy="4351338"/>
          </a:xfrm>
        </p:spPr>
        <p:txBody>
          <a:bodyPr/>
          <a:lstStyle/>
          <a:p>
            <a:pPr fontAlgn="t"/>
            <a:r>
              <a:rPr lang="en-GB" sz="2000" b="1" dirty="0">
                <a:solidFill>
                  <a:srgbClr val="000000"/>
                </a:solidFill>
                <a:latin typeface="Letterjoin-Air No-Lead 16" panose="02000805000000020003" pitchFamily="50" charset="0"/>
              </a:rPr>
              <a:t>4 specific areas</a:t>
            </a:r>
            <a:r>
              <a:rPr lang="en-GB" sz="2000" dirty="0">
                <a:solidFill>
                  <a:srgbClr val="000000"/>
                </a:solidFill>
                <a:latin typeface="Letterjoin-Air No-Lead 16" panose="02000805000000020003" pitchFamily="50" charset="0"/>
              </a:rPr>
              <a:t>, to strengthen, build upon and apply learning:</a:t>
            </a:r>
          </a:p>
          <a:p>
            <a:pPr fontAlgn="t"/>
            <a:r>
              <a:rPr lang="en-GB" sz="2000" dirty="0">
                <a:solidFill>
                  <a:srgbClr val="000000"/>
                </a:solidFill>
                <a:latin typeface="Letterjoin-Air No-Lead 16" panose="02000805000000020003" pitchFamily="50" charset="0"/>
              </a:rPr>
              <a:t>Literacy</a:t>
            </a:r>
          </a:p>
          <a:p>
            <a:pPr fontAlgn="t"/>
            <a:r>
              <a:rPr lang="en-GB" sz="2000" dirty="0" smtClean="0">
                <a:solidFill>
                  <a:srgbClr val="000000"/>
                </a:solidFill>
                <a:latin typeface="Letterjoin-Air No-Lead 16" panose="02000805000000020003" pitchFamily="50" charset="0"/>
              </a:rPr>
              <a:t>Mathematics</a:t>
            </a:r>
            <a:endParaRPr lang="en-GB" sz="2000" dirty="0">
              <a:solidFill>
                <a:srgbClr val="000000"/>
              </a:solidFill>
              <a:latin typeface="Letterjoin-Air No-Lead 16" panose="02000805000000020003" pitchFamily="50" charset="0"/>
            </a:endParaRPr>
          </a:p>
          <a:p>
            <a:pPr fontAlgn="t"/>
            <a:r>
              <a:rPr lang="en-GB" sz="2000" dirty="0">
                <a:solidFill>
                  <a:srgbClr val="000000"/>
                </a:solidFill>
                <a:latin typeface="Letterjoin-Air No-Lead 16" panose="02000805000000020003" pitchFamily="50" charset="0"/>
              </a:rPr>
              <a:t>Understanding the World</a:t>
            </a:r>
          </a:p>
          <a:p>
            <a:pPr fontAlgn="t"/>
            <a:r>
              <a:rPr lang="en-GB" sz="2000" dirty="0">
                <a:solidFill>
                  <a:srgbClr val="000000"/>
                </a:solidFill>
                <a:latin typeface="Letterjoin-Air No-Lead 16" panose="02000805000000020003" pitchFamily="50" charset="0"/>
              </a:rPr>
              <a:t>Expressive arts and design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11110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solidFill>
                  <a:srgbClr val="0070C0"/>
                </a:solidFill>
                <a:latin typeface="Letterjoin-Air No-Lead 16" panose="02000805000000020003" pitchFamily="50" charset="0"/>
              </a:rPr>
              <a:t>Phonics and Early Reading  </a:t>
            </a:r>
            <a:endParaRPr lang="en-GB" dirty="0">
              <a:solidFill>
                <a:srgbClr val="0070C0"/>
              </a:solidFill>
              <a:latin typeface="Letterjoin-Air No-Lead 16" panose="02000805000000020003" pitchFamily="50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58538"/>
            <a:ext cx="10515600" cy="5303520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dirty="0" smtClean="0">
                <a:solidFill>
                  <a:srgbClr val="FF0000"/>
                </a:solidFill>
                <a:latin typeface="Letterjoin-Air No-Lead 16" panose="02000805000000020003" pitchFamily="50" charset="0"/>
              </a:rPr>
              <a:t>Little </a:t>
            </a:r>
            <a:r>
              <a:rPr lang="en-GB" dirty="0" err="1" smtClean="0">
                <a:solidFill>
                  <a:srgbClr val="FF0000"/>
                </a:solidFill>
                <a:latin typeface="Letterjoin-Air No-Lead 16" panose="02000805000000020003" pitchFamily="50" charset="0"/>
              </a:rPr>
              <a:t>Wandle</a:t>
            </a:r>
            <a:endParaRPr lang="en-GB" dirty="0" smtClean="0">
              <a:solidFill>
                <a:srgbClr val="FF0000"/>
              </a:solidFill>
              <a:latin typeface="Letterjoin-Air No-Lead 16" panose="02000805000000020003" pitchFamily="50" charset="0"/>
            </a:endParaRPr>
          </a:p>
          <a:p>
            <a:pPr marL="0" indent="0">
              <a:buNone/>
            </a:pPr>
            <a:r>
              <a:rPr lang="en-GB" dirty="0" smtClean="0">
                <a:latin typeface="Letterjoin-Air No-Lead 16" panose="02000805000000020003" pitchFamily="50" charset="0"/>
              </a:rPr>
              <a:t>The </a:t>
            </a:r>
            <a:r>
              <a:rPr lang="en-GB" dirty="0">
                <a:latin typeface="Letterjoin-Air No-Lead 16" panose="02000805000000020003" pitchFamily="50" charset="0"/>
              </a:rPr>
              <a:t>programme is designed to teach children to read fluently from </a:t>
            </a:r>
            <a:r>
              <a:rPr lang="en-GB" dirty="0" smtClean="0">
                <a:latin typeface="Letterjoin-Air No-Lead 16" panose="02000805000000020003" pitchFamily="50" charset="0"/>
              </a:rPr>
              <a:t>Reception to </a:t>
            </a:r>
            <a:r>
              <a:rPr lang="en-GB" dirty="0">
                <a:latin typeface="Letterjoin-Air No-Lead 16" panose="02000805000000020003" pitchFamily="50" charset="0"/>
              </a:rPr>
              <a:t>Year 2, using the </a:t>
            </a:r>
            <a:r>
              <a:rPr lang="en-GB" dirty="0" smtClean="0">
                <a:latin typeface="Letterjoin-Air No-Lead 16" panose="02000805000000020003" pitchFamily="50" charset="0"/>
              </a:rPr>
              <a:t>skills </a:t>
            </a:r>
            <a:r>
              <a:rPr lang="en-GB" dirty="0">
                <a:latin typeface="Letterjoin-Air No-Lead 16" panose="02000805000000020003" pitchFamily="50" charset="0"/>
              </a:rPr>
              <a:t>of decoding and blending to read </a:t>
            </a:r>
            <a:r>
              <a:rPr lang="en-GB" dirty="0" smtClean="0">
                <a:latin typeface="Letterjoin-Air No-Lead 16" panose="02000805000000020003" pitchFamily="50" charset="0"/>
              </a:rPr>
              <a:t>and read for pleasure also.</a:t>
            </a:r>
          </a:p>
          <a:p>
            <a:pPr marL="0" indent="0">
              <a:buNone/>
            </a:pPr>
            <a:endParaRPr lang="en-GB" dirty="0" smtClean="0">
              <a:latin typeface="Letterjoin-Air No-Lead 16" panose="02000805000000020003" pitchFamily="50" charset="0"/>
            </a:endParaRPr>
          </a:p>
          <a:p>
            <a:r>
              <a:rPr lang="en-GB" dirty="0">
                <a:latin typeface="Letterjoin-Air No-Lead 16" panose="02000805000000020003" pitchFamily="50" charset="0"/>
              </a:rPr>
              <a:t>W</a:t>
            </a:r>
            <a:r>
              <a:rPr lang="en-GB" dirty="0" smtClean="0">
                <a:latin typeface="Letterjoin-Air No-Lead 16" panose="02000805000000020003" pitchFamily="50" charset="0"/>
              </a:rPr>
              <a:t>hole </a:t>
            </a:r>
            <a:r>
              <a:rPr lang="en-GB" dirty="0">
                <a:latin typeface="Letterjoin-Air No-Lead 16" panose="02000805000000020003" pitchFamily="50" charset="0"/>
              </a:rPr>
              <a:t>class teaching </a:t>
            </a:r>
            <a:r>
              <a:rPr lang="en-GB" dirty="0" smtClean="0">
                <a:latin typeface="Letterjoin-Air No-Lead 16" panose="02000805000000020003" pitchFamily="50" charset="0"/>
              </a:rPr>
              <a:t>approach-currently whiteboards which will build up to handwriting/spelling books.</a:t>
            </a:r>
          </a:p>
          <a:p>
            <a:endParaRPr lang="en-GB" dirty="0" smtClean="0">
              <a:latin typeface="Letterjoin-Air No-Lead 16" panose="02000805000000020003" pitchFamily="50" charset="0"/>
            </a:endParaRPr>
          </a:p>
          <a:p>
            <a:r>
              <a:rPr lang="en-GB" dirty="0" smtClean="0">
                <a:latin typeface="Letterjoin-Air No-Lead 16" panose="02000805000000020003" pitchFamily="50" charset="0"/>
              </a:rPr>
              <a:t>In </a:t>
            </a:r>
            <a:r>
              <a:rPr lang="en-GB" dirty="0">
                <a:latin typeface="Letterjoin-Air No-Lead 16" panose="02000805000000020003" pitchFamily="50" charset="0"/>
              </a:rPr>
              <a:t>Rainbows, the lessons initially start with being 10 minutes long and quickly build up to longer sessions. Each lesson follows the same routine to avoid cognitive overload with a review session on Fridays</a:t>
            </a:r>
            <a:r>
              <a:rPr lang="en-GB" dirty="0" smtClean="0">
                <a:latin typeface="Letterjoin-Air No-Lead 16" panose="02000805000000020003" pitchFamily="50" charset="0"/>
              </a:rPr>
              <a:t>.</a:t>
            </a:r>
          </a:p>
          <a:p>
            <a:pPr marL="0" indent="0">
              <a:buNone/>
            </a:pPr>
            <a:endParaRPr lang="en-GB" dirty="0" smtClean="0">
              <a:solidFill>
                <a:srgbClr val="FF0000"/>
              </a:solidFill>
              <a:latin typeface="Letterjoin-Air No-Lead 16" panose="02000805000000020003" pitchFamily="50" charset="0"/>
            </a:endParaRPr>
          </a:p>
          <a:p>
            <a:pPr marL="0" indent="0">
              <a:buNone/>
            </a:pPr>
            <a:r>
              <a:rPr lang="en-GB" dirty="0" smtClean="0">
                <a:solidFill>
                  <a:srgbClr val="FF0000"/>
                </a:solidFill>
                <a:latin typeface="Letterjoin-Air No-Lead 16" panose="02000805000000020003" pitchFamily="50" charset="0"/>
              </a:rPr>
              <a:t>Every Monday-receive overview of Little </a:t>
            </a:r>
            <a:r>
              <a:rPr lang="en-GB" dirty="0" err="1" smtClean="0">
                <a:solidFill>
                  <a:srgbClr val="FF0000"/>
                </a:solidFill>
                <a:latin typeface="Letterjoin-Air No-Lead 16" panose="02000805000000020003" pitchFamily="50" charset="0"/>
              </a:rPr>
              <a:t>Wandle</a:t>
            </a:r>
            <a:r>
              <a:rPr lang="en-GB" dirty="0" smtClean="0">
                <a:solidFill>
                  <a:srgbClr val="FF0000"/>
                </a:solidFill>
                <a:latin typeface="Letterjoin-Air No-Lead 16" panose="02000805000000020003" pitchFamily="50" charset="0"/>
              </a:rPr>
              <a:t> programme and pronunciation guide including home learning worksheet</a:t>
            </a:r>
            <a:endParaRPr lang="en-GB" dirty="0">
              <a:solidFill>
                <a:srgbClr val="FF0000"/>
              </a:solidFill>
              <a:latin typeface="Letterjoin-Air No-Lead 16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6832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40000"/>
              <a:lumOff val="60000"/>
            </a:schemeClr>
          </a:solidFill>
        </p:spPr>
        <p:txBody>
          <a:bodyPr/>
          <a:lstStyle/>
          <a:p>
            <a:r>
              <a:rPr lang="en-GB" dirty="0" smtClean="0">
                <a:solidFill>
                  <a:srgbClr val="0070C0"/>
                </a:solidFill>
                <a:latin typeface="Letterjoin-Air No-Lead 16" panose="02000805000000020003" pitchFamily="50" charset="0"/>
              </a:rPr>
              <a:t>Reading</a:t>
            </a:r>
            <a:endParaRPr lang="en-GB" dirty="0">
              <a:solidFill>
                <a:srgbClr val="0070C0"/>
              </a:solidFill>
              <a:latin typeface="Letterjoin-Air No-Lead 16" panose="02000805000000020003" pitchFamily="50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2515" y="1436914"/>
            <a:ext cx="10831286" cy="519901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400" u="sng" dirty="0">
                <a:latin typeface="Letterjoin-Air No-Lead 16" panose="02000805000000020003" pitchFamily="50" charset="0"/>
              </a:rPr>
              <a:t>Reading </a:t>
            </a:r>
            <a:r>
              <a:rPr lang="en-GB" sz="2400" u="sng" dirty="0" smtClean="0">
                <a:latin typeface="Letterjoin-Air No-Lead 16" panose="02000805000000020003" pitchFamily="50" charset="0"/>
              </a:rPr>
              <a:t>lessons</a:t>
            </a:r>
            <a:endParaRPr lang="en-GB" sz="2400" dirty="0">
              <a:latin typeface="Letterjoin-Air No-Lead 16" panose="02000805000000020003" pitchFamily="50" charset="0"/>
            </a:endParaRPr>
          </a:p>
          <a:p>
            <a:pPr marL="0" indent="0">
              <a:buNone/>
            </a:pPr>
            <a:r>
              <a:rPr lang="en-GB" sz="2400" b="1" dirty="0" smtClean="0">
                <a:latin typeface="Letterjoin-Air No-Lead 16" panose="02000805000000020003" pitchFamily="50" charset="0"/>
              </a:rPr>
              <a:t>Two times a </a:t>
            </a:r>
            <a:r>
              <a:rPr lang="en-GB" sz="2400" b="1" dirty="0">
                <a:latin typeface="Letterjoin-Air No-Lead 16" panose="02000805000000020003" pitchFamily="50" charset="0"/>
              </a:rPr>
              <a:t>week </a:t>
            </a:r>
          </a:p>
          <a:p>
            <a:pPr marL="0" indent="0">
              <a:buNone/>
            </a:pPr>
            <a:r>
              <a:rPr lang="en-GB" sz="2400" dirty="0" smtClean="0">
                <a:latin typeface="Letterjoin-Air No-Lead 16" panose="02000805000000020003" pitchFamily="50" charset="0"/>
              </a:rPr>
              <a:t>Each </a:t>
            </a:r>
            <a:r>
              <a:rPr lang="en-GB" sz="2400" dirty="0">
                <a:latin typeface="Letterjoin-Air No-Lead 16" panose="02000805000000020003" pitchFamily="50" charset="0"/>
              </a:rPr>
              <a:t>lesson focuses on a different reading </a:t>
            </a:r>
            <a:r>
              <a:rPr lang="en-GB" sz="2400" dirty="0" smtClean="0">
                <a:latin typeface="Letterjoin-Air No-Lead 16" panose="02000805000000020003" pitchFamily="50" charset="0"/>
              </a:rPr>
              <a:t>skill: </a:t>
            </a:r>
          </a:p>
          <a:p>
            <a:pPr marL="0" indent="0">
              <a:buNone/>
            </a:pPr>
            <a:endParaRPr lang="en-GB" sz="2400" b="1" i="1" dirty="0">
              <a:latin typeface="Letterjoin-Air No-Lead 16" panose="02000805000000020003" pitchFamily="50" charset="0"/>
            </a:endParaRPr>
          </a:p>
          <a:p>
            <a:r>
              <a:rPr lang="en-GB" sz="2400" b="1" i="1" dirty="0" smtClean="0">
                <a:latin typeface="Letterjoin-Air No-Lead 16" panose="02000805000000020003" pitchFamily="50" charset="0"/>
              </a:rPr>
              <a:t>Decoding</a:t>
            </a:r>
            <a:r>
              <a:rPr lang="en-GB" sz="2400" dirty="0" smtClean="0">
                <a:latin typeface="Letterjoin-Air No-Lead 16" panose="02000805000000020003" pitchFamily="50" charset="0"/>
              </a:rPr>
              <a:t>-translating </a:t>
            </a:r>
            <a:r>
              <a:rPr lang="en-GB" sz="2400" dirty="0">
                <a:latin typeface="Letterjoin-Air No-Lead 16" panose="02000805000000020003" pitchFamily="50" charset="0"/>
              </a:rPr>
              <a:t>print into speech by rapidly matching a letter or combination of letters (graphemes) to their sounds (phonemes)</a:t>
            </a:r>
            <a:endParaRPr lang="en-GB" sz="2400" dirty="0" smtClean="0">
              <a:latin typeface="Letterjoin-Air No-Lead 16" panose="02000805000000020003" pitchFamily="50" charset="0"/>
            </a:endParaRPr>
          </a:p>
          <a:p>
            <a:r>
              <a:rPr lang="en-GB" sz="2400" b="1" dirty="0" smtClean="0">
                <a:latin typeface="Letterjoin-Air No-Lead 16" panose="02000805000000020003" pitchFamily="50" charset="0"/>
              </a:rPr>
              <a:t>Prosody</a:t>
            </a:r>
            <a:r>
              <a:rPr lang="en-GB" sz="2400" dirty="0" smtClean="0">
                <a:latin typeface="Letterjoin-Air No-Lead 16" panose="02000805000000020003" pitchFamily="50" charset="0"/>
              </a:rPr>
              <a:t> </a:t>
            </a:r>
            <a:r>
              <a:rPr lang="en-GB" sz="2400" dirty="0">
                <a:latin typeface="Letterjoin-Air No-Lead 16" panose="02000805000000020003" pitchFamily="50" charset="0"/>
              </a:rPr>
              <a:t>– reading with expression and understanding </a:t>
            </a:r>
          </a:p>
          <a:p>
            <a:r>
              <a:rPr lang="en-GB" sz="2400" b="1" dirty="0">
                <a:latin typeface="Letterjoin-Air No-Lead 16" panose="02000805000000020003" pitchFamily="50" charset="0"/>
              </a:rPr>
              <a:t>C</a:t>
            </a:r>
            <a:r>
              <a:rPr lang="en-GB" sz="2400" b="1" dirty="0" smtClean="0">
                <a:latin typeface="Letterjoin-Air No-Lead 16" panose="02000805000000020003" pitchFamily="50" charset="0"/>
              </a:rPr>
              <a:t>omprehension</a:t>
            </a:r>
            <a:r>
              <a:rPr lang="en-GB" sz="2400" dirty="0" smtClean="0">
                <a:latin typeface="Letterjoin-Air No-Lead 16" panose="02000805000000020003" pitchFamily="50" charset="0"/>
              </a:rPr>
              <a:t> </a:t>
            </a:r>
            <a:r>
              <a:rPr lang="en-GB" sz="2400" dirty="0">
                <a:latin typeface="Letterjoin-Air No-Lead 16" panose="02000805000000020003" pitchFamily="50" charset="0"/>
              </a:rPr>
              <a:t>– teaching the children to understand what has been </a:t>
            </a:r>
            <a:r>
              <a:rPr lang="en-GB" sz="2400" dirty="0" smtClean="0">
                <a:latin typeface="Letterjoin-Air No-Lead 16" panose="02000805000000020003" pitchFamily="50" charset="0"/>
              </a:rPr>
              <a:t>read</a:t>
            </a:r>
          </a:p>
          <a:p>
            <a:pPr marL="0" indent="0">
              <a:buNone/>
            </a:pPr>
            <a:endParaRPr lang="en-GB" sz="2400" dirty="0" smtClean="0">
              <a:latin typeface="Letterjoin-Air No-Lead 16" panose="02000805000000020003" pitchFamily="50" charset="0"/>
            </a:endParaRPr>
          </a:p>
          <a:p>
            <a:pPr marL="0" indent="0">
              <a:buNone/>
            </a:pPr>
            <a:r>
              <a:rPr lang="en-GB" sz="2400" dirty="0" smtClean="0">
                <a:latin typeface="Letterjoin-Air No-Lead 16" panose="02000805000000020003" pitchFamily="50" charset="0"/>
                <a:hlinkClick r:id="rId2"/>
              </a:rPr>
              <a:t>https</a:t>
            </a:r>
            <a:r>
              <a:rPr lang="en-GB" sz="2400" dirty="0">
                <a:latin typeface="Letterjoin-Air No-Lead 16" panose="02000805000000020003" pitchFamily="50" charset="0"/>
                <a:hlinkClick r:id="rId2"/>
              </a:rPr>
              <a:t>://www.littlewandlelettersandsounds.org.uk/resources/for-parents</a:t>
            </a:r>
            <a:r>
              <a:rPr lang="en-GB" sz="2400" dirty="0" smtClean="0">
                <a:latin typeface="Letterjoin-Air No-Lead 16" panose="02000805000000020003" pitchFamily="50" charset="0"/>
                <a:hlinkClick r:id="rId2"/>
              </a:rPr>
              <a:t>/</a:t>
            </a:r>
            <a:endParaRPr lang="en-GB" sz="2400" dirty="0" smtClean="0">
              <a:latin typeface="Letterjoin-Air No-Lead 16" panose="02000805000000020003" pitchFamily="50" charset="0"/>
            </a:endParaRPr>
          </a:p>
          <a:p>
            <a:endParaRPr lang="en-GB" dirty="0">
              <a:latin typeface="SassoonCRInfant" panose="02010503020300020003" pitchFamily="2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07231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024" y="454496"/>
            <a:ext cx="12633545" cy="1791163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latin typeface="Letterjoin-Air No-Lead 16" panose="02000805000000020003" pitchFamily="50" charset="0"/>
              </a:rPr>
              <a:t>Thank you for your time! </a:t>
            </a:r>
            <a:br>
              <a:rPr lang="en-GB" dirty="0" smtClean="0">
                <a:latin typeface="Letterjoin-Air No-Lead 16" panose="02000805000000020003" pitchFamily="50" charset="0"/>
              </a:rPr>
            </a:br>
            <a:r>
              <a:rPr lang="en-GB" dirty="0" smtClean="0">
                <a:latin typeface="Letterjoin-Air No-Lead 16" panose="02000805000000020003" pitchFamily="50" charset="0"/>
              </a:rPr>
              <a:t/>
            </a:r>
            <a:br>
              <a:rPr lang="en-GB" dirty="0" smtClean="0">
                <a:latin typeface="Letterjoin-Air No-Lead 16" panose="02000805000000020003" pitchFamily="50" charset="0"/>
              </a:rPr>
            </a:br>
            <a:r>
              <a:rPr lang="en-GB" dirty="0" smtClean="0">
                <a:latin typeface="Letterjoin-Air No-Lead 16" panose="02000805000000020003" pitchFamily="50" charset="0"/>
              </a:rPr>
              <a:t>				Any questions?</a:t>
            </a:r>
            <a:endParaRPr lang="en-GB" dirty="0">
              <a:latin typeface="Letterjoin-Air No-Lead 16" panose="02000805000000020003" pitchFamily="50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133" y="2676379"/>
            <a:ext cx="5355102" cy="4016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6268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1180</TotalTime>
  <Words>570</Words>
  <Application>Microsoft Office PowerPoint</Application>
  <PresentationFormat>Widescreen</PresentationFormat>
  <Paragraphs>77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Letterjoin-Air No-Lead 16</vt:lpstr>
      <vt:lpstr>SassoonCRInfant</vt:lpstr>
      <vt:lpstr>Office Theme</vt:lpstr>
      <vt:lpstr>        </vt:lpstr>
      <vt:lpstr>A big thank you!</vt:lpstr>
      <vt:lpstr>Key Person scheme </vt:lpstr>
      <vt:lpstr>Reminders:</vt:lpstr>
      <vt:lpstr>Tapestry</vt:lpstr>
      <vt:lpstr>EYFS Curriculum</vt:lpstr>
      <vt:lpstr>PowerPoint Presentation</vt:lpstr>
      <vt:lpstr>PowerPoint Presentation</vt:lpstr>
      <vt:lpstr>Phonics and Early Reading  </vt:lpstr>
      <vt:lpstr>Reading</vt:lpstr>
      <vt:lpstr>Thank you for your time!       Any questions?</vt:lpstr>
    </vt:vector>
  </TitlesOfParts>
  <Company>Dell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Rainbows Class meeting  2019</dc:title>
  <dc:creator>Becky Aldous</dc:creator>
  <cp:lastModifiedBy> </cp:lastModifiedBy>
  <cp:revision>44</cp:revision>
  <dcterms:created xsi:type="dcterms:W3CDTF">2019-09-22T13:31:51Z</dcterms:created>
  <dcterms:modified xsi:type="dcterms:W3CDTF">2025-09-11T14:46:49Z</dcterms:modified>
</cp:coreProperties>
</file>